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61" r:id="rId2"/>
    <p:sldId id="262" r:id="rId3"/>
    <p:sldId id="263" r:id="rId4"/>
    <p:sldId id="264" r:id="rId5"/>
    <p:sldId id="266" r:id="rId6"/>
    <p:sldId id="265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8" r:id="rId17"/>
    <p:sldId id="279" r:id="rId18"/>
    <p:sldId id="280" r:id="rId19"/>
    <p:sldId id="281" r:id="rId20"/>
    <p:sldId id="355" r:id="rId21"/>
    <p:sldId id="284" r:id="rId22"/>
    <p:sldId id="356" r:id="rId23"/>
    <p:sldId id="323" r:id="rId24"/>
    <p:sldId id="357" r:id="rId25"/>
    <p:sldId id="288" r:id="rId26"/>
    <p:sldId id="290" r:id="rId27"/>
    <p:sldId id="324" r:id="rId28"/>
    <p:sldId id="291" r:id="rId29"/>
    <p:sldId id="292" r:id="rId30"/>
    <p:sldId id="329" r:id="rId31"/>
    <p:sldId id="332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01" r:id="rId44"/>
    <p:sldId id="302" r:id="rId45"/>
    <p:sldId id="358" r:id="rId46"/>
    <p:sldId id="303" r:id="rId47"/>
    <p:sldId id="359" r:id="rId48"/>
    <p:sldId id="360" r:id="rId49"/>
    <p:sldId id="361" r:id="rId50"/>
    <p:sldId id="362" r:id="rId51"/>
    <p:sldId id="354" r:id="rId52"/>
    <p:sldId id="305" r:id="rId53"/>
    <p:sldId id="307" r:id="rId54"/>
    <p:sldId id="309" r:id="rId55"/>
    <p:sldId id="310" r:id="rId56"/>
    <p:sldId id="311" r:id="rId57"/>
    <p:sldId id="312" r:id="rId58"/>
    <p:sldId id="353" r:id="rId59"/>
    <p:sldId id="314" r:id="rId60"/>
    <p:sldId id="315" r:id="rId61"/>
    <p:sldId id="326" r:id="rId62"/>
    <p:sldId id="316" r:id="rId63"/>
    <p:sldId id="317" r:id="rId64"/>
    <p:sldId id="318" r:id="rId65"/>
    <p:sldId id="320" r:id="rId66"/>
    <p:sldId id="321" r:id="rId67"/>
    <p:sldId id="325" r:id="rId6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706" autoAdjust="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6CC08C-0E47-404A-9C27-EA1B4EE4C7CA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2023년 11월 20일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16EC8A-0758-4FA9-BF4D-3119057076D1}" type="datetime4">
              <a:rPr lang="ko-KR" altLang="en-US" smtClean="0"/>
              <a:pPr/>
              <a:t>2023년 11월 20일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869989-EB00-4EE7-BCB5-25BDC5BB29F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사조참치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발표 시작하겠습니다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저는 첫번째 순서를 맡은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윤태원입니다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99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2807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555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A5B65E4-62A8-4988-B07B-5D6D443B14ED}" type="datetime4">
              <a:rPr lang="ko-KR" altLang="en-US" smtClean="0"/>
              <a:t>2023년 11월 20일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6286-0DE7-4336-9826-977AD102FCF2}" type="datetime4">
              <a:rPr lang="ko-KR" altLang="en-US" noProof="0" smtClean="0"/>
              <a:t>2023년 11월 20일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419DA-7218-42E5-A443-F000500111E1}" type="datetime4">
              <a:rPr lang="ko-KR" altLang="en-US" noProof="0" smtClean="0"/>
              <a:t>2023년 11월 20일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498C52F-1DF1-4226-BAB6-C1E2EE4C9D62}" type="datetime4">
              <a:rPr lang="ko-KR" altLang="en-US" noProof="0" smtClean="0"/>
              <a:t>2023년 11월 20일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1E1FFC-F755-4558-8D3C-A157D1A01A8A}" type="datetime4">
              <a:rPr lang="ko-KR" altLang="en-US" noProof="0" smtClean="0"/>
              <a:t>2023년 11월 20일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A33C0-A4A8-4C90-B6DA-35B8CF58C816}" type="datetime4">
              <a:rPr lang="ko-KR" altLang="en-US" noProof="0" smtClean="0"/>
              <a:t>2023년 11월 20일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3CB1B8F-A14A-4BE4-A9B9-3B263F04145C}" type="datetime4">
              <a:rPr lang="ko-KR" altLang="en-US" noProof="0" smtClean="0"/>
              <a:t>2023년 11월 20일</a:t>
            </a:fld>
            <a:endParaRPr lang="ko-KR" altLang="en-US" noProof="0" dirty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9196A3-957C-4113-A568-B6ED9AEA3D01}" type="datetime4">
              <a:rPr lang="ko-KR" altLang="en-US" noProof="0" smtClean="0"/>
              <a:t>2023년 11월 20일</a:t>
            </a:fld>
            <a:endParaRPr lang="ko-KR" altLang="en-US" noProof="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1" y="6289679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BEB146-D335-4DA5-9826-58595BCDBE2E}" type="datetime4">
              <a:rPr lang="ko-KR" altLang="en-US" noProof="0" smtClean="0"/>
              <a:t>2023년 11월 20일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179388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 err="1"/>
              <a:t>사조참치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Picture 6" descr="참치 - 무료 동물개 아이콘">
            <a:extLst>
              <a:ext uri="{FF2B5EF4-FFF2-40B4-BE49-F238E27FC236}">
                <a16:creationId xmlns:a16="http://schemas.microsoft.com/office/drawing/2014/main" id="{C43E42C0-7719-8F16-1832-DBA045A20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6832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1DB6C9-F88E-D896-3CE0-987462D84DC5}"/>
              </a:ext>
            </a:extLst>
          </p:cNvPr>
          <p:cNvSpPr txBox="1"/>
          <p:nvPr/>
        </p:nvSpPr>
        <p:spPr>
          <a:xfrm>
            <a:off x="1293845" y="5321492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박정환 범수 </a:t>
            </a:r>
            <a:r>
              <a:rPr lang="ko-KR" altLang="en-US" dirty="0" err="1"/>
              <a:t>이신행</a:t>
            </a:r>
            <a:r>
              <a:rPr lang="ko-KR" altLang="en-US" dirty="0"/>
              <a:t> 이창윤 윤태원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5E8C0B-00B8-A8AB-6802-B7E145957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5097780"/>
            <a:ext cx="9601200" cy="693420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2000" dirty="0"/>
              <a:t>최악의 경우가 빈번하게 나오는 모습을 볼 수 있다</a:t>
            </a:r>
            <a:r>
              <a:rPr lang="en-US" altLang="ko-KR" sz="2000" dirty="0"/>
              <a:t>.</a:t>
            </a:r>
            <a:endParaRPr lang="ko-KR" altLang="en-US" dirty="0"/>
          </a:p>
        </p:txBody>
      </p:sp>
      <p:pic>
        <p:nvPicPr>
          <p:cNvPr id="5" name="그림 4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365A584E-1CFA-AC74-10E6-77DDD4E3F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160" y="518905"/>
            <a:ext cx="7655210" cy="4075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494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210BC-1F15-B3E8-E2E5-69A98A965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469813"/>
            <a:ext cx="9601200" cy="1142385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Tim sort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98031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A5312-9B20-A041-1486-F012F5CF5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Tim sort </a:t>
            </a:r>
            <a:r>
              <a:rPr lang="ko-KR" altLang="en-US" dirty="0"/>
              <a:t>아이디어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44051D1-6477-141F-C5B4-1CBD25F070B6}"/>
              </a:ext>
            </a:extLst>
          </p:cNvPr>
          <p:cNvSpPr/>
          <p:nvPr/>
        </p:nvSpPr>
        <p:spPr>
          <a:xfrm>
            <a:off x="1200150" y="1908810"/>
            <a:ext cx="3851910" cy="35699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0" i="0" dirty="0">
                <a:solidFill>
                  <a:srgbClr val="000000"/>
                </a:solidFill>
                <a:effectLst/>
                <a:latin typeface="Spoqa Han Sans"/>
              </a:rPr>
              <a:t> 현실세계의 데이터들은 어느 정도 정렬된 상태로 배열돼 있는 경우가 많지 않을까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Spoqa Han Sans"/>
              </a:rPr>
              <a:t>?</a:t>
            </a:r>
            <a:endParaRPr lang="ko-KR" altLang="en-US" sz="20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1564ADD-BFB3-B6B7-CB53-05FE91E013AA}"/>
              </a:ext>
            </a:extLst>
          </p:cNvPr>
          <p:cNvSpPr/>
          <p:nvPr/>
        </p:nvSpPr>
        <p:spPr>
          <a:xfrm>
            <a:off x="7554414" y="1908810"/>
            <a:ext cx="4389936" cy="35699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0" i="0" dirty="0">
                <a:solidFill>
                  <a:srgbClr val="000000"/>
                </a:solidFill>
                <a:effectLst/>
                <a:latin typeface="Spoqa Han Sans"/>
              </a:rPr>
              <a:t> 전체 배열을 작은 덩어리들로 잘라 </a:t>
            </a:r>
            <a:br>
              <a:rPr lang="ko-KR" altLang="en-US" sz="2000" dirty="0"/>
            </a:br>
            <a:r>
              <a:rPr lang="ko-KR" altLang="en-US" sz="2000" b="0" i="0" dirty="0">
                <a:solidFill>
                  <a:srgbClr val="000000"/>
                </a:solidFill>
                <a:effectLst/>
                <a:latin typeface="Spoqa Han Sans"/>
              </a:rPr>
              <a:t>각각의 덩어리를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Spoqa Han Sans"/>
              </a:rPr>
              <a:t>Insertion sort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Spoqa Han Sans"/>
              </a:rPr>
              <a:t>로 정렬한 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Spoqa Han Sans"/>
              </a:rPr>
              <a:t>,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Spoqa Han Sans"/>
              </a:rPr>
              <a:t>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Spoqa Han Sans"/>
              </a:rPr>
              <a:t>merge sort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Spoqa Han Sans"/>
              </a:rPr>
              <a:t>로 병합하면 더 빠를 거야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Spoqa Han Sans"/>
              </a:rPr>
              <a:t>!</a:t>
            </a:r>
            <a:endParaRPr lang="ko-KR" altLang="en-US" sz="2000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CBB0D80-46AE-B10C-5356-29A48842846C}"/>
              </a:ext>
            </a:extLst>
          </p:cNvPr>
          <p:cNvSpPr/>
          <p:nvPr/>
        </p:nvSpPr>
        <p:spPr>
          <a:xfrm>
            <a:off x="5573019" y="2973792"/>
            <a:ext cx="1609026" cy="17467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57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820E0-8426-1484-591C-8DF522C0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Merge sort</a:t>
            </a:r>
            <a:endParaRPr lang="ko-KR" altLang="en-US" dirty="0"/>
          </a:p>
        </p:txBody>
      </p:sp>
      <p:pic>
        <p:nvPicPr>
          <p:cNvPr id="4" name="Picture 2" descr="Merge sort - Wikipedia">
            <a:extLst>
              <a:ext uri="{FF2B5EF4-FFF2-40B4-BE49-F238E27FC236}">
                <a16:creationId xmlns:a16="http://schemas.microsoft.com/office/drawing/2014/main" id="{3B4E6715-3112-99A2-77E5-36B5265A5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892" y="2091690"/>
            <a:ext cx="5627963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94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1DD5D-9F5D-C72E-4F85-86691EC3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Tim sort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684C37-5E53-03BA-B3D6-953C3D34DE2B}"/>
              </a:ext>
            </a:extLst>
          </p:cNvPr>
          <p:cNvSpPr/>
          <p:nvPr/>
        </p:nvSpPr>
        <p:spPr>
          <a:xfrm>
            <a:off x="2150833" y="2000301"/>
            <a:ext cx="7890333" cy="3911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리스트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AC0C10-9C47-DBEB-5502-7D39261342B9}"/>
              </a:ext>
            </a:extLst>
          </p:cNvPr>
          <p:cNvSpPr/>
          <p:nvPr/>
        </p:nvSpPr>
        <p:spPr>
          <a:xfrm>
            <a:off x="624492" y="3588002"/>
            <a:ext cx="1985985" cy="3911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덩어리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86A871-81A6-3340-238B-A83985BB486B}"/>
              </a:ext>
            </a:extLst>
          </p:cNvPr>
          <p:cNvSpPr/>
          <p:nvPr/>
        </p:nvSpPr>
        <p:spPr>
          <a:xfrm>
            <a:off x="3351649" y="3588002"/>
            <a:ext cx="1985985" cy="3911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덩어리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31DC8F-9326-E02B-C1A4-986DD78189AA}"/>
              </a:ext>
            </a:extLst>
          </p:cNvPr>
          <p:cNvSpPr/>
          <p:nvPr/>
        </p:nvSpPr>
        <p:spPr>
          <a:xfrm>
            <a:off x="6471838" y="3638051"/>
            <a:ext cx="1985985" cy="3911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덩어리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4BA856-64CF-B4CB-C155-07129BCF42EF}"/>
              </a:ext>
            </a:extLst>
          </p:cNvPr>
          <p:cNvSpPr/>
          <p:nvPr/>
        </p:nvSpPr>
        <p:spPr>
          <a:xfrm>
            <a:off x="9497214" y="3609768"/>
            <a:ext cx="1985985" cy="3911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덩어리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1D30110-2411-6F79-1B5D-D23BA42ADA83}"/>
              </a:ext>
            </a:extLst>
          </p:cNvPr>
          <p:cNvCxnSpPr>
            <a:cxnSpLocks/>
          </p:cNvCxnSpPr>
          <p:nvPr/>
        </p:nvCxnSpPr>
        <p:spPr>
          <a:xfrm flipH="1">
            <a:off x="1973179" y="2512131"/>
            <a:ext cx="1483894" cy="8307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9D585E4-C318-5F23-451C-196583D93F72}"/>
              </a:ext>
            </a:extLst>
          </p:cNvPr>
          <p:cNvCxnSpPr>
            <a:cxnSpLocks/>
          </p:cNvCxnSpPr>
          <p:nvPr/>
        </p:nvCxnSpPr>
        <p:spPr>
          <a:xfrm>
            <a:off x="7475496" y="2512131"/>
            <a:ext cx="2743325" cy="788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A034A66-4F2D-31C9-BF16-EA06605182B4}"/>
              </a:ext>
            </a:extLst>
          </p:cNvPr>
          <p:cNvCxnSpPr>
            <a:cxnSpLocks/>
          </p:cNvCxnSpPr>
          <p:nvPr/>
        </p:nvCxnSpPr>
        <p:spPr>
          <a:xfrm>
            <a:off x="6465489" y="2550817"/>
            <a:ext cx="994089" cy="878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A2F287C-A2B7-BB38-E16D-E89F39648036}"/>
              </a:ext>
            </a:extLst>
          </p:cNvPr>
          <p:cNvCxnSpPr>
            <a:cxnSpLocks/>
          </p:cNvCxnSpPr>
          <p:nvPr/>
        </p:nvCxnSpPr>
        <p:spPr>
          <a:xfrm>
            <a:off x="4854270" y="2570159"/>
            <a:ext cx="0" cy="794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98825E-F37D-26FE-F148-B9A51B4558C6}"/>
              </a:ext>
            </a:extLst>
          </p:cNvPr>
          <p:cNvSpPr txBox="1"/>
          <p:nvPr/>
        </p:nvSpPr>
        <p:spPr>
          <a:xfrm>
            <a:off x="4343972" y="4108474"/>
            <a:ext cx="3534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덩어리 마다 삽입 정렬 진행 </a:t>
            </a:r>
            <a:endParaRPr lang="en-US" altLang="ko-KR" dirty="0"/>
          </a:p>
          <a:p>
            <a:r>
              <a:rPr lang="ko-KR" altLang="en-US" dirty="0"/>
              <a:t>덩어리는 대략 </a:t>
            </a:r>
            <a:r>
              <a:rPr lang="en-US" altLang="ko-KR" dirty="0"/>
              <a:t>32-64</a:t>
            </a:r>
            <a:r>
              <a:rPr lang="ko-KR" altLang="en-US" dirty="0"/>
              <a:t>로 결정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4B53870-335B-2E07-397E-0691F0021BB4}"/>
              </a:ext>
            </a:extLst>
          </p:cNvPr>
          <p:cNvCxnSpPr>
            <a:cxnSpLocks/>
          </p:cNvCxnSpPr>
          <p:nvPr/>
        </p:nvCxnSpPr>
        <p:spPr>
          <a:xfrm>
            <a:off x="1429833" y="4071503"/>
            <a:ext cx="714080" cy="472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19A0C53-7709-5596-101C-27718606A0C1}"/>
              </a:ext>
            </a:extLst>
          </p:cNvPr>
          <p:cNvCxnSpPr>
            <a:cxnSpLocks/>
          </p:cNvCxnSpPr>
          <p:nvPr/>
        </p:nvCxnSpPr>
        <p:spPr>
          <a:xfrm>
            <a:off x="3701745" y="4090951"/>
            <a:ext cx="0" cy="453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18DEBA-1394-CB19-8D65-B32896FA742A}"/>
              </a:ext>
            </a:extLst>
          </p:cNvPr>
          <p:cNvSpPr/>
          <p:nvPr/>
        </p:nvSpPr>
        <p:spPr>
          <a:xfrm>
            <a:off x="843161" y="4628193"/>
            <a:ext cx="3534631" cy="3911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병합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AE2EB9-BFAE-B6A1-E1CF-347C38D83351}"/>
              </a:ext>
            </a:extLst>
          </p:cNvPr>
          <p:cNvSpPr/>
          <p:nvPr/>
        </p:nvSpPr>
        <p:spPr>
          <a:xfrm>
            <a:off x="7732479" y="4650951"/>
            <a:ext cx="3534631" cy="3911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병합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C2A7BA-EB1D-C44C-6BEF-9BBE3F9377FC}"/>
              </a:ext>
            </a:extLst>
          </p:cNvPr>
          <p:cNvCxnSpPr>
            <a:cxnSpLocks/>
          </p:cNvCxnSpPr>
          <p:nvPr/>
        </p:nvCxnSpPr>
        <p:spPr>
          <a:xfrm>
            <a:off x="10036329" y="4090951"/>
            <a:ext cx="4837" cy="453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811EA8-D495-6227-CC45-B1F0216F155A}"/>
              </a:ext>
            </a:extLst>
          </p:cNvPr>
          <p:cNvCxnSpPr>
            <a:cxnSpLocks/>
          </p:cNvCxnSpPr>
          <p:nvPr/>
        </p:nvCxnSpPr>
        <p:spPr>
          <a:xfrm>
            <a:off x="7751099" y="4163605"/>
            <a:ext cx="649969" cy="380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2A3BA6-08CA-D97E-B081-5264C843938C}"/>
              </a:ext>
            </a:extLst>
          </p:cNvPr>
          <p:cNvSpPr/>
          <p:nvPr/>
        </p:nvSpPr>
        <p:spPr>
          <a:xfrm>
            <a:off x="2427596" y="5634047"/>
            <a:ext cx="7890333" cy="3911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정렬된 리스트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47E9818-E476-36D1-1A08-C63E2F74D6DE}"/>
              </a:ext>
            </a:extLst>
          </p:cNvPr>
          <p:cNvCxnSpPr>
            <a:cxnSpLocks/>
          </p:cNvCxnSpPr>
          <p:nvPr/>
        </p:nvCxnSpPr>
        <p:spPr>
          <a:xfrm>
            <a:off x="2914650" y="5162981"/>
            <a:ext cx="1429322" cy="400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AD655B2-6AB6-E68E-5EB7-A2A1C7E8BB1B}"/>
              </a:ext>
            </a:extLst>
          </p:cNvPr>
          <p:cNvCxnSpPr>
            <a:cxnSpLocks/>
          </p:cNvCxnSpPr>
          <p:nvPr/>
        </p:nvCxnSpPr>
        <p:spPr>
          <a:xfrm flipH="1">
            <a:off x="9232145" y="5193190"/>
            <a:ext cx="631945" cy="406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71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BF3D4-0534-B9F5-4BA0-677D01A2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시간 복잡도가 </a:t>
            </a:r>
            <a:r>
              <a:rPr lang="en-US" altLang="ko-KR" sz="3200" dirty="0"/>
              <a:t>N</a:t>
            </a:r>
            <a:r>
              <a:rPr lang="ko-KR" altLang="en-US" sz="3200" dirty="0"/>
              <a:t>제곱인 </a:t>
            </a:r>
            <a:r>
              <a:rPr lang="ko-KR" altLang="en-US" sz="3200" dirty="0" err="1"/>
              <a:t>삽입정렬을</a:t>
            </a:r>
            <a:r>
              <a:rPr lang="ko-KR" altLang="en-US" sz="3200" dirty="0"/>
              <a:t> 사용하는 이유</a:t>
            </a:r>
            <a:r>
              <a:rPr lang="en-US" altLang="ko-KR" sz="3200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9AA58F-5E50-4102-F945-09E613D17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290" y="4571136"/>
            <a:ext cx="4671060" cy="6286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N</a:t>
            </a:r>
            <a:r>
              <a:rPr lang="ko-KR" altLang="en-US" dirty="0"/>
              <a:t>이 작다면 이를 만족할 수 있다</a:t>
            </a:r>
            <a:r>
              <a:rPr lang="en-US" altLang="ko-KR" dirty="0"/>
              <a:t>!!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D89EFD-23DD-C5BB-47CB-40733AAD7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264" y="2631591"/>
            <a:ext cx="8371471" cy="158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2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A0FF4-7944-C81B-833F-5111C27BA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4983480"/>
            <a:ext cx="9601200" cy="807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dirty="0"/>
              <a:t>같은 조건에서 돌렸을 때 리스트 개수가 </a:t>
            </a:r>
            <a:r>
              <a:rPr lang="en-US" altLang="ko-KR" sz="1600" dirty="0"/>
              <a:t>70</a:t>
            </a:r>
            <a:r>
              <a:rPr lang="ko-KR" altLang="en-US" sz="1600" dirty="0"/>
              <a:t>정도 까지 삽입 정렬이 더 빠른 것을 확인할 수 있다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ko-KR" altLang="en-US" sz="1600" dirty="0"/>
              <a:t>따라서 </a:t>
            </a:r>
            <a:r>
              <a:rPr lang="en-US" altLang="ko-KR" sz="1600" dirty="0"/>
              <a:t>2</a:t>
            </a:r>
            <a:r>
              <a:rPr lang="ko-KR" altLang="en-US" sz="1600" dirty="0"/>
              <a:t>의 제곱형태인 </a:t>
            </a:r>
            <a:r>
              <a:rPr lang="en-US" altLang="ko-KR" sz="1600" dirty="0"/>
              <a:t>32</a:t>
            </a:r>
            <a:r>
              <a:rPr lang="ko-KR" altLang="en-US" sz="1600" dirty="0"/>
              <a:t>와 </a:t>
            </a:r>
            <a:r>
              <a:rPr lang="en-US" altLang="ko-KR" sz="1600" dirty="0"/>
              <a:t>64</a:t>
            </a:r>
            <a:r>
              <a:rPr lang="ko-KR" altLang="en-US" sz="1600" dirty="0"/>
              <a:t>를 한 덩어리의 크기로 주로 활용한다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0" indent="0">
              <a:buNone/>
            </a:pP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A0157C-75D1-F169-9730-F07F069A2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64" y="162844"/>
            <a:ext cx="8061476" cy="4657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869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A6C41-D574-1A44-81E8-5092E3374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 sort </a:t>
            </a:r>
            <a:r>
              <a:rPr lang="ko-KR" altLang="en-US" dirty="0"/>
              <a:t>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5253F-3FE8-D5A2-911A-B08F0A2A8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덩어리 나누기 </a:t>
            </a:r>
            <a:r>
              <a:rPr lang="en-US" altLang="ko-KR" dirty="0"/>
              <a:t>(</a:t>
            </a:r>
            <a:r>
              <a:rPr lang="ko-KR" altLang="en-US" dirty="0"/>
              <a:t>대략 </a:t>
            </a:r>
            <a:r>
              <a:rPr lang="en-US" altLang="ko-KR" dirty="0"/>
              <a:t>32-64)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덩어리 마다 삽입 정렬 진행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Merge sort</a:t>
            </a:r>
            <a:r>
              <a:rPr lang="ko-KR" altLang="en-US" dirty="0"/>
              <a:t>로 병합하기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657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499E1-147F-BFEF-3C69-8B911F17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 sort </a:t>
            </a:r>
            <a:r>
              <a:rPr lang="ko-KR" altLang="en-US" dirty="0"/>
              <a:t>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C50914-4F6E-90C0-5F1F-4C59744E6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b="0" i="0" dirty="0">
                <a:solidFill>
                  <a:srgbClr val="555555"/>
                </a:solidFill>
                <a:effectLst/>
                <a:latin typeface="Spoqa Han Sans"/>
              </a:rPr>
              <a:t>창안자인 </a:t>
            </a:r>
            <a:r>
              <a:rPr lang="en-US" altLang="ko-KR" sz="2400" b="0" i="0" dirty="0">
                <a:solidFill>
                  <a:srgbClr val="555555"/>
                </a:solidFill>
                <a:effectLst/>
                <a:latin typeface="Spoqa Han Sans"/>
              </a:rPr>
              <a:t>Tim Peters</a:t>
            </a:r>
            <a:r>
              <a:rPr lang="ko-KR" altLang="en-US" sz="2400" b="0" i="0" dirty="0">
                <a:solidFill>
                  <a:srgbClr val="555555"/>
                </a:solidFill>
                <a:effectLst/>
                <a:latin typeface="Spoqa Han Sans"/>
              </a:rPr>
              <a:t>의 이름을 따서 </a:t>
            </a:r>
            <a:r>
              <a:rPr lang="ko-KR" altLang="en-US" sz="2400" b="0" i="0" dirty="0" err="1">
                <a:solidFill>
                  <a:srgbClr val="555555"/>
                </a:solidFill>
                <a:effectLst/>
                <a:latin typeface="Spoqa Han Sans"/>
              </a:rPr>
              <a:t>팀정렬</a:t>
            </a:r>
            <a:r>
              <a:rPr lang="en-US" altLang="ko-KR" sz="2400" b="0" i="0" dirty="0">
                <a:solidFill>
                  <a:srgbClr val="555555"/>
                </a:solidFill>
                <a:effectLst/>
                <a:latin typeface="Spoqa Han Sans"/>
              </a:rPr>
              <a:t>(Tim sort)</a:t>
            </a:r>
            <a:r>
              <a:rPr lang="ko-KR" altLang="en-US" sz="2400" b="0" i="0" dirty="0">
                <a:solidFill>
                  <a:srgbClr val="555555"/>
                </a:solidFill>
                <a:effectLst/>
                <a:latin typeface="Spoqa Han Sans"/>
              </a:rPr>
              <a:t>알고리즘이라 부른다 </a:t>
            </a:r>
            <a:endParaRPr lang="en-US" altLang="ko-KR" sz="24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r>
              <a:rPr lang="ko-KR" altLang="en-US" sz="2400" b="0" i="0" dirty="0" err="1">
                <a:solidFill>
                  <a:srgbClr val="555555"/>
                </a:solidFill>
                <a:effectLst/>
                <a:latin typeface="Avenir"/>
              </a:rPr>
              <a:t>파이썬의</a:t>
            </a:r>
            <a:r>
              <a:rPr lang="ko-KR" altLang="en-US" sz="2400" b="0" i="0" dirty="0">
                <a:solidFill>
                  <a:srgbClr val="555555"/>
                </a:solidFill>
                <a:effectLst/>
                <a:latin typeface="Avenir"/>
              </a:rPr>
              <a:t> </a:t>
            </a:r>
            <a:r>
              <a:rPr lang="en-US" altLang="ko-KR" sz="2400" b="0" i="0" dirty="0">
                <a:solidFill>
                  <a:srgbClr val="555555"/>
                </a:solidFill>
                <a:effectLst/>
                <a:latin typeface="Avenir"/>
              </a:rPr>
              <a:t>sort()</a:t>
            </a:r>
            <a:r>
              <a:rPr lang="ko-KR" altLang="en-US" sz="2400" b="0" i="0" dirty="0">
                <a:solidFill>
                  <a:srgbClr val="555555"/>
                </a:solidFill>
                <a:effectLst/>
                <a:latin typeface="Avenir"/>
              </a:rPr>
              <a:t>의 내장 함수이다</a:t>
            </a:r>
            <a:r>
              <a:rPr lang="en-US" altLang="ko-KR" sz="2400" b="0" i="0" dirty="0">
                <a:solidFill>
                  <a:srgbClr val="555555"/>
                </a:solidFill>
                <a:effectLst/>
                <a:latin typeface="Avenir"/>
              </a:rPr>
              <a:t>.</a:t>
            </a:r>
          </a:p>
          <a:p>
            <a:pPr marL="0" indent="0">
              <a:buNone/>
            </a:pPr>
            <a:r>
              <a:rPr lang="ko-KR" altLang="en-US" sz="2400" dirty="0">
                <a:solidFill>
                  <a:srgbClr val="555555"/>
                </a:solidFill>
                <a:latin typeface="Avenir"/>
              </a:rPr>
              <a:t> </a:t>
            </a:r>
            <a:endParaRPr lang="en-US" altLang="ko-KR" sz="2400" b="0" i="0" dirty="0">
              <a:solidFill>
                <a:srgbClr val="555555"/>
              </a:solidFill>
              <a:effectLst/>
              <a:latin typeface="Avenir"/>
            </a:endParaRPr>
          </a:p>
          <a:p>
            <a:endParaRPr lang="en-US" altLang="ko-KR" sz="2400" b="0" i="0" dirty="0">
              <a:solidFill>
                <a:srgbClr val="555555"/>
              </a:solidFill>
              <a:effectLst/>
              <a:latin typeface="Avenir"/>
            </a:endParaRPr>
          </a:p>
          <a:p>
            <a:endParaRPr lang="ko-KR" altLang="en-US" sz="2400" dirty="0"/>
          </a:p>
          <a:p>
            <a:endParaRPr lang="ko-KR" altLang="en-US" sz="24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EC61DC1-0B31-4B6D-F482-E7A92816E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948810"/>
              </p:ext>
            </p:extLst>
          </p:nvPr>
        </p:nvGraphicFramePr>
        <p:xfrm>
          <a:off x="1375410" y="3606243"/>
          <a:ext cx="9700260" cy="2162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5065">
                  <a:extLst>
                    <a:ext uri="{9D8B030D-6E8A-4147-A177-3AD203B41FA5}">
                      <a16:colId xmlns:a16="http://schemas.microsoft.com/office/drawing/2014/main" val="4167245949"/>
                    </a:ext>
                  </a:extLst>
                </a:gridCol>
                <a:gridCol w="2425065">
                  <a:extLst>
                    <a:ext uri="{9D8B030D-6E8A-4147-A177-3AD203B41FA5}">
                      <a16:colId xmlns:a16="http://schemas.microsoft.com/office/drawing/2014/main" val="543045621"/>
                    </a:ext>
                  </a:extLst>
                </a:gridCol>
                <a:gridCol w="2425065">
                  <a:extLst>
                    <a:ext uri="{9D8B030D-6E8A-4147-A177-3AD203B41FA5}">
                      <a16:colId xmlns:a16="http://schemas.microsoft.com/office/drawing/2014/main" val="749350051"/>
                    </a:ext>
                  </a:extLst>
                </a:gridCol>
                <a:gridCol w="2425065">
                  <a:extLst>
                    <a:ext uri="{9D8B030D-6E8A-4147-A177-3AD203B41FA5}">
                      <a16:colId xmlns:a16="http://schemas.microsoft.com/office/drawing/2014/main" val="2232399037"/>
                    </a:ext>
                  </a:extLst>
                </a:gridCol>
              </a:tblGrid>
              <a:tr h="720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Algorithm</a:t>
                      </a:r>
                      <a:endParaRPr lang="ko-KR" altLang="en-US" sz="2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Time complexity</a:t>
                      </a:r>
                      <a:endParaRPr lang="ko-KR" altLang="en-US" sz="2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475468"/>
                  </a:ext>
                </a:extLst>
              </a:tr>
              <a:tr h="7206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Tim sort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Best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Average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Worst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560693"/>
                  </a:ext>
                </a:extLst>
              </a:tr>
              <a:tr h="720699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Tim sort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O(n)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O(</a:t>
                      </a:r>
                      <a:r>
                        <a:rPr lang="en-US" altLang="ko-KR" sz="2800" dirty="0" err="1"/>
                        <a:t>nlogn</a:t>
                      </a:r>
                      <a:r>
                        <a:rPr lang="en-US" altLang="ko-KR" sz="2800" dirty="0"/>
                        <a:t>)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O(</a:t>
                      </a:r>
                      <a:r>
                        <a:rPr lang="en-US" altLang="ko-KR" sz="2800" dirty="0" err="1"/>
                        <a:t>nlogn</a:t>
                      </a:r>
                      <a:r>
                        <a:rPr lang="en-US" altLang="ko-KR" sz="2800" dirty="0"/>
                        <a:t>)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260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92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FB052-587D-A0B5-F4D9-5E542D6E2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 sort code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7A8D4B-0770-80D9-337B-2D7FE3AC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360" y="1798519"/>
            <a:ext cx="3871020" cy="42248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A6B017-439C-F515-2EA8-7C479A06E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96" y="1857081"/>
            <a:ext cx="3324249" cy="40979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3B18DB-B40D-5D36-D37C-CD7787DA1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097" y="1857081"/>
            <a:ext cx="2713503" cy="128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0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558670-CE26-1F22-CF84-B42CBC5D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사전 공지</a:t>
            </a:r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B778CC4-B2E8-A977-71E3-8300F29B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94" y="1884583"/>
            <a:ext cx="4214396" cy="3527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668D6D6-AC4B-67A4-B075-F4CF0DE56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2429199"/>
            <a:ext cx="4550390" cy="19996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59D6C4D-FD48-A26E-8B66-2F9BB350D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600" y="2429199"/>
            <a:ext cx="4550390" cy="19996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860B37-0975-50A2-F60E-3F7E17DE5366}"/>
              </a:ext>
            </a:extLst>
          </p:cNvPr>
          <p:cNvSpPr txBox="1"/>
          <p:nvPr/>
        </p:nvSpPr>
        <p:spPr>
          <a:xfrm>
            <a:off x="1842425" y="4833898"/>
            <a:ext cx="227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NASDAQ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미국 주식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4D4B6A-38C4-F932-38FB-FE494BA9FF05}"/>
              </a:ext>
            </a:extLst>
          </p:cNvPr>
          <p:cNvSpPr txBox="1"/>
          <p:nvPr/>
        </p:nvSpPr>
        <p:spPr>
          <a:xfrm>
            <a:off x="8213333" y="4670980"/>
            <a:ext cx="227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KRX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 주식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44840D-E39D-89FF-A13D-D2DAC4B32AA1}"/>
              </a:ext>
            </a:extLst>
          </p:cNvPr>
          <p:cNvSpPr txBox="1"/>
          <p:nvPr/>
        </p:nvSpPr>
        <p:spPr>
          <a:xfrm>
            <a:off x="1842424" y="5496532"/>
            <a:ext cx="227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종목 개수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3952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5C77DC-61B5-03EE-95C3-6E1A1882C0CB}"/>
              </a:ext>
            </a:extLst>
          </p:cNvPr>
          <p:cNvSpPr txBox="1"/>
          <p:nvPr/>
        </p:nvSpPr>
        <p:spPr>
          <a:xfrm>
            <a:off x="8213332" y="5421993"/>
            <a:ext cx="227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종목 개수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2775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65D845-866C-D317-43A2-C646A645D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600" y="503853"/>
            <a:ext cx="3655309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1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42A4B-9A38-8AD5-0418-60A573D03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 sort  </a:t>
            </a:r>
            <a:r>
              <a:rPr lang="ko-KR" altLang="en-US" dirty="0"/>
              <a:t>분포도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71FC4B-3062-E587-FA12-C6C76DADEAAD}"/>
              </a:ext>
            </a:extLst>
          </p:cNvPr>
          <p:cNvSpPr txBox="1"/>
          <p:nvPr/>
        </p:nvSpPr>
        <p:spPr>
          <a:xfrm>
            <a:off x="1013463" y="5556632"/>
            <a:ext cx="4241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KRX </a:t>
            </a:r>
            <a:r>
              <a:rPr lang="ko-KR" altLang="en-US" dirty="0"/>
              <a:t>사이즈 </a:t>
            </a:r>
            <a:r>
              <a:rPr lang="en-US" altLang="ko-KR" dirty="0"/>
              <a:t>1000</a:t>
            </a:r>
            <a:r>
              <a:rPr lang="ko-KR" altLang="en-US" dirty="0"/>
              <a:t>개 고정</a:t>
            </a:r>
            <a:endParaRPr lang="en-US" altLang="ko-KR" dirty="0"/>
          </a:p>
          <a:p>
            <a:r>
              <a:rPr lang="ko-KR" altLang="en-US" sz="1800" dirty="0"/>
              <a:t>평균시간</a:t>
            </a:r>
            <a:r>
              <a:rPr lang="en-US" altLang="ko-KR" sz="1800" dirty="0"/>
              <a:t>-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0.005249804520606994</a:t>
            </a:r>
            <a:endParaRPr lang="en-US" altLang="ko-KR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590CA-0D85-24A3-0375-C26F9B44AD49}"/>
              </a:ext>
            </a:extLst>
          </p:cNvPr>
          <p:cNvSpPr txBox="1"/>
          <p:nvPr/>
        </p:nvSpPr>
        <p:spPr>
          <a:xfrm>
            <a:off x="7334536" y="5556633"/>
            <a:ext cx="4241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NASDAQ </a:t>
            </a:r>
            <a:r>
              <a:rPr lang="ko-KR" altLang="en-US" dirty="0"/>
              <a:t>사이즈 </a:t>
            </a:r>
            <a:r>
              <a:rPr lang="en-US" altLang="ko-KR" dirty="0"/>
              <a:t>1000</a:t>
            </a:r>
            <a:r>
              <a:rPr lang="ko-KR" altLang="en-US" dirty="0"/>
              <a:t>개 고정</a:t>
            </a:r>
            <a:endParaRPr lang="en-US" altLang="ko-KR" dirty="0"/>
          </a:p>
          <a:p>
            <a:r>
              <a:rPr lang="ko-KR" altLang="en-US" sz="1800" dirty="0"/>
              <a:t>평균시간</a:t>
            </a:r>
            <a:r>
              <a:rPr lang="en-US" altLang="ko-KR" sz="1800" dirty="0"/>
              <a:t>-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0.005355568790435791</a:t>
            </a:r>
            <a:endParaRPr lang="en-US" altLang="ko-KR" sz="1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3B5AC0-2FEA-4E3B-D33D-E255DE7D4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26" y="5316921"/>
            <a:ext cx="2191457" cy="2894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BB6E3C3-9521-04F9-50BF-990C1C123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49" y="2101152"/>
            <a:ext cx="5650851" cy="345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AD97342-BACE-5E27-0556-1C87AA8E15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78" y="2101153"/>
            <a:ext cx="5254273" cy="345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8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9C5DB-5B76-390A-7CF7-0F4A9AE36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내장된 </a:t>
            </a:r>
            <a:r>
              <a:rPr lang="en-US" altLang="ko-KR" dirty="0"/>
              <a:t>.sort() vs</a:t>
            </a:r>
            <a:r>
              <a:rPr lang="ko-KR" altLang="en-US" dirty="0"/>
              <a:t> </a:t>
            </a:r>
            <a:r>
              <a:rPr lang="en-US" altLang="ko-KR" dirty="0"/>
              <a:t>Tim</a:t>
            </a:r>
            <a:r>
              <a:rPr lang="ko-KR" altLang="en-US" dirty="0"/>
              <a:t> </a:t>
            </a:r>
            <a:r>
              <a:rPr lang="en-US" altLang="ko-KR" dirty="0"/>
              <a:t>sort</a:t>
            </a:r>
            <a:endParaRPr lang="ko-KR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712C79B3-6140-6BA7-698F-60E814C0E0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713448"/>
            <a:ext cx="6622556" cy="413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476C38-3E07-B496-8E9D-FC30E7548723}"/>
              </a:ext>
            </a:extLst>
          </p:cNvPr>
          <p:cNvSpPr txBox="1"/>
          <p:nvPr/>
        </p:nvSpPr>
        <p:spPr>
          <a:xfrm>
            <a:off x="8498024" y="2159615"/>
            <a:ext cx="28557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내장함수로 알려진 </a:t>
            </a:r>
            <a:r>
              <a:rPr lang="en-US" altLang="ko-KR" sz="1800" dirty="0"/>
              <a:t>sort</a:t>
            </a:r>
            <a:r>
              <a:rPr lang="ko-KR" altLang="en-US" sz="1800" dirty="0"/>
              <a:t>와 </a:t>
            </a:r>
            <a:endParaRPr lang="en-US" altLang="ko-KR" sz="1800" dirty="0"/>
          </a:p>
          <a:p>
            <a:r>
              <a:rPr lang="ko-KR" altLang="en-US" dirty="0"/>
              <a:t>속도 차이가 크게 나는 것을 확인할 수 있다</a:t>
            </a:r>
            <a:r>
              <a:rPr lang="en-US" altLang="ko-KR" dirty="0"/>
              <a:t>. </a:t>
            </a:r>
          </a:p>
          <a:p>
            <a:endParaRPr lang="en-US" altLang="ko-KR" sz="1800" dirty="0"/>
          </a:p>
          <a:p>
            <a:r>
              <a:rPr lang="en-US" altLang="ko-KR" dirty="0"/>
              <a:t>Why? </a:t>
            </a:r>
          </a:p>
          <a:p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1707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480D0-96DF-0200-4863-87B63074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 소트 최적화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47123-ED30-89D2-A2FD-206D17B72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Binary insertion sort</a:t>
            </a:r>
          </a:p>
          <a:p>
            <a:r>
              <a:rPr lang="ko-KR" altLang="en-US" sz="2400" dirty="0"/>
              <a:t>덩어리 똑똑하게 합치기</a:t>
            </a:r>
            <a:endParaRPr lang="en-US" altLang="ko-KR" sz="2400" dirty="0"/>
          </a:p>
          <a:p>
            <a:r>
              <a:rPr lang="ko-KR" altLang="en-US" sz="2400" dirty="0"/>
              <a:t>오름차순이면 정렬 안하고 합치기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등등</a:t>
            </a:r>
            <a:r>
              <a:rPr lang="en-US" altLang="ko-KR" sz="2400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423308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480D0-96DF-0200-4863-87B63074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 소트 최적화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47123-ED30-89D2-A2FD-206D17B72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Binary insertion sort</a:t>
            </a:r>
          </a:p>
          <a:p>
            <a:r>
              <a:rPr lang="ko-KR" altLang="en-US" sz="2400" dirty="0"/>
              <a:t>덩어리 똑똑하게 합치기</a:t>
            </a:r>
            <a:endParaRPr lang="en-US" altLang="ko-KR" sz="2400" dirty="0"/>
          </a:p>
          <a:p>
            <a:r>
              <a:rPr lang="ko-KR" altLang="en-US" sz="2400" dirty="0"/>
              <a:t>오름차순이면 정렬 안하고 합치기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등등</a:t>
            </a:r>
            <a:r>
              <a:rPr lang="en-US" altLang="ko-KR" sz="2400" dirty="0"/>
              <a:t>..</a:t>
            </a:r>
          </a:p>
        </p:txBody>
      </p:sp>
      <p:pic>
        <p:nvPicPr>
          <p:cNvPr id="5" name="Picture 2" descr="004. 이진 삽입 정렬(Binary Insertion Sort) : 네이버 블로그">
            <a:extLst>
              <a:ext uri="{FF2B5EF4-FFF2-40B4-BE49-F238E27FC236}">
                <a16:creationId xmlns:a16="http://schemas.microsoft.com/office/drawing/2014/main" id="{C9FE4382-8785-4BEF-1FF3-5D7E3521F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340" y="3920489"/>
            <a:ext cx="6102850" cy="20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63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480D0-96DF-0200-4863-87B63074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 소트 최적화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47123-ED30-89D2-A2FD-206D17B72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Binary insertion sort</a:t>
            </a:r>
          </a:p>
          <a:p>
            <a:r>
              <a:rPr lang="ko-KR" altLang="en-US" sz="2400" dirty="0"/>
              <a:t>덩어리 똑똑하게 합치기</a:t>
            </a:r>
            <a:endParaRPr lang="en-US" altLang="ko-KR" sz="2400" dirty="0"/>
          </a:p>
          <a:p>
            <a:r>
              <a:rPr lang="ko-KR" altLang="en-US" sz="2400" dirty="0"/>
              <a:t>오름차순이면 정렬 안하고 합치기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등등</a:t>
            </a:r>
            <a:r>
              <a:rPr lang="en-US" altLang="ko-KR" sz="2400" dirty="0"/>
              <a:t>..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074C343-1793-FB45-AFAB-1D5E7A301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704" y="3886200"/>
            <a:ext cx="6644640" cy="177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82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E5D6A2-889F-DB6B-3F24-ABB03C32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315" y="231137"/>
            <a:ext cx="7030453" cy="1142385"/>
          </a:xfrm>
        </p:spPr>
        <p:txBody>
          <a:bodyPr/>
          <a:lstStyle/>
          <a:p>
            <a:r>
              <a:rPr lang="en-US" altLang="ko-KR" dirty="0"/>
              <a:t>Bubble sort  VS  Tim sort	KRX</a:t>
            </a:r>
            <a:endParaRPr lang="ko-KR" altLang="en-US" dirty="0"/>
          </a:p>
        </p:txBody>
      </p:sp>
      <p:pic>
        <p:nvPicPr>
          <p:cNvPr id="4" name="그림 3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63B4B752-DBA0-022D-77F9-CC713052F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329" y="1646238"/>
            <a:ext cx="7979342" cy="4217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204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DED29-596A-FC46-2A8A-D109C9F66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Bubble sort  VS  Tim sort	 NASDAQ</a:t>
            </a:r>
            <a:endParaRPr lang="ko-KR" altLang="en-US" dirty="0"/>
          </a:p>
        </p:txBody>
      </p:sp>
      <p:pic>
        <p:nvPicPr>
          <p:cNvPr id="4" name="그림 3" descr="텍스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4020CF49-E803-9A96-2D42-599913B74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63" y="1931670"/>
            <a:ext cx="8400507" cy="4046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730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DED29-596A-FC46-2A8A-D109C9F66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Bubble sort  VS  Tim sort in size change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69DBC7-8113-7B44-AC18-9E6E90029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8" y="1646238"/>
            <a:ext cx="8335127" cy="430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859FB-3CAE-E108-CB22-00F52C76B4D9}"/>
              </a:ext>
            </a:extLst>
          </p:cNvPr>
          <p:cNvSpPr txBox="1"/>
          <p:nvPr/>
        </p:nvSpPr>
        <p:spPr>
          <a:xfrm>
            <a:off x="8803105" y="1983006"/>
            <a:ext cx="354931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팀소트</a:t>
            </a:r>
            <a:r>
              <a:rPr lang="ko-KR" altLang="en-US" sz="1600" dirty="0"/>
              <a:t> 사이즈별 평균값</a:t>
            </a:r>
            <a:endParaRPr lang="en-US" altLang="ko-KR" sz="1600" dirty="0"/>
          </a:p>
          <a:p>
            <a:endParaRPr lang="ko-KR" altLang="en-US" sz="1600" dirty="0"/>
          </a:p>
          <a:p>
            <a:r>
              <a:rPr lang="en-US" altLang="ko-KR" sz="1600" dirty="0"/>
              <a:t>110: 0.0009219670295715333</a:t>
            </a:r>
          </a:p>
          <a:p>
            <a:r>
              <a:rPr lang="en-US" altLang="ko-KR" sz="1600" dirty="0"/>
              <a:t>1010: 0.023523415327072143</a:t>
            </a:r>
          </a:p>
          <a:p>
            <a:r>
              <a:rPr lang="en-US" altLang="ko-KR" sz="1600" dirty="0"/>
              <a:t>2010: 0.1051359236240387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버블 사이즈별 평균값</a:t>
            </a:r>
          </a:p>
          <a:p>
            <a:endParaRPr lang="ko-KR" altLang="en-US" sz="1600" dirty="0"/>
          </a:p>
          <a:p>
            <a:r>
              <a:rPr lang="en-US" altLang="ko-KR" sz="1600" dirty="0"/>
              <a:t>110: 0.003697514533996582</a:t>
            </a:r>
          </a:p>
          <a:p>
            <a:r>
              <a:rPr lang="en-US" altLang="ko-KR" sz="1600" dirty="0"/>
              <a:t>1010: 0.5876614809036255</a:t>
            </a:r>
          </a:p>
          <a:p>
            <a:r>
              <a:rPr lang="en-US" altLang="ko-KR" sz="1600" dirty="0"/>
              <a:t>2010: 3.469430911540985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15258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34B72-799C-E922-87FB-D5B04535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 sort</a:t>
            </a:r>
            <a:r>
              <a:rPr lang="ko-KR" altLang="en-US" dirty="0"/>
              <a:t> 장단점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922AC-37BF-55CA-4C0A-870C97066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rgbClr val="00B0F0"/>
                </a:solidFill>
              </a:rPr>
              <a:t>장점</a:t>
            </a:r>
            <a:endParaRPr lang="en-US" altLang="ko-KR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1.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어느 정도 정렬된 데이터에서 빠른 성능을 보여준다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.</a:t>
            </a:r>
          </a:p>
          <a:p>
            <a:pPr marL="0" indent="0">
              <a:buNone/>
            </a:pPr>
            <a:r>
              <a:rPr lang="en-US" altLang="ko-KR" dirty="0"/>
              <a:t>2.</a:t>
            </a:r>
            <a:r>
              <a:rPr lang="ko-KR" altLang="en-US" dirty="0"/>
              <a:t>참조 지역성의 원리를 잘 만족한다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3.</a:t>
            </a:r>
            <a:r>
              <a:rPr lang="ko-KR" altLang="en-US" dirty="0"/>
              <a:t>안정적이다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단점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 err="1"/>
              <a:t>무작위된</a:t>
            </a:r>
            <a:r>
              <a:rPr lang="ko-KR" altLang="en-US" dirty="0"/>
              <a:t> 배열에서는 성능이 느리다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32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A9056-9811-9EDC-70DD-EF6BA74A8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052743"/>
            <a:ext cx="9601200" cy="1142385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Radix sort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25602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57C9E556-18F9-3D53-9696-D0F3BDAA2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192" y="3177540"/>
            <a:ext cx="1677258" cy="614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0686A9-C3F5-01F4-12F4-86AFAE5499EC}"/>
              </a:ext>
            </a:extLst>
          </p:cNvPr>
          <p:cNvSpPr txBox="1"/>
          <p:nvPr/>
        </p:nvSpPr>
        <p:spPr>
          <a:xfrm>
            <a:off x="5414192" y="1106214"/>
            <a:ext cx="5701305" cy="1188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국내 주식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Ticker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영문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숫자 혼합형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Ticker 24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존재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국내주식 정렬은 이를 제외한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2751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종목을 활용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C49602-B866-C2BC-F118-BCFEA3D5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64" y="651510"/>
            <a:ext cx="3713043" cy="513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6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806908"/>
            <a:ext cx="9144000" cy="3116814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</a:rPr>
              <a:t>1.  Radix sort(</a:t>
            </a:r>
            <a:r>
              <a:rPr lang="ko-KR" altLang="en-US" dirty="0">
                <a:solidFill>
                  <a:schemeClr val="tx1"/>
                </a:solidFill>
              </a:rPr>
              <a:t>기수 정렬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의 이론적 개념과 예시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</a:rPr>
              <a:t>2.  </a:t>
            </a:r>
            <a:r>
              <a:rPr lang="ko-KR" altLang="en-US" dirty="0">
                <a:solidFill>
                  <a:schemeClr val="tx1"/>
                </a:solidFill>
              </a:rPr>
              <a:t>시간 복잡도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</a:rPr>
              <a:t>3.  </a:t>
            </a:r>
            <a:r>
              <a:rPr lang="ko-KR" altLang="en-US" dirty="0">
                <a:solidFill>
                  <a:schemeClr val="tx1"/>
                </a:solidFill>
              </a:rPr>
              <a:t>실험적 근거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</a:rPr>
              <a:t>4.  </a:t>
            </a:r>
            <a:r>
              <a:rPr lang="ko-KR" altLang="en-US" dirty="0">
                <a:solidFill>
                  <a:schemeClr val="tx1"/>
                </a:solidFill>
              </a:rPr>
              <a:t>장단점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F5E069D-A1AB-8AC6-408E-63758E676BFE}"/>
              </a:ext>
            </a:extLst>
          </p:cNvPr>
          <p:cNvSpPr txBox="1">
            <a:spLocks/>
          </p:cNvSpPr>
          <p:nvPr/>
        </p:nvSpPr>
        <p:spPr>
          <a:xfrm>
            <a:off x="806244" y="1162613"/>
            <a:ext cx="6363929" cy="114238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8000" dirty="0"/>
              <a:t>Radix sort</a:t>
            </a:r>
          </a:p>
        </p:txBody>
      </p:sp>
    </p:spTree>
    <p:extLst>
      <p:ext uri="{BB962C8B-B14F-4D97-AF65-F5344CB8AC3E}">
        <p14:creationId xmlns:p14="http://schemas.microsoft.com/office/powerpoint/2010/main" val="272055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F9DAD1-1CB0-FCBC-258E-3DC521C4DBB4}"/>
              </a:ext>
            </a:extLst>
          </p:cNvPr>
          <p:cNvSpPr txBox="1"/>
          <p:nvPr/>
        </p:nvSpPr>
        <p:spPr>
          <a:xfrm>
            <a:off x="304800" y="1753044"/>
            <a:ext cx="11139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자릿수를 크기대로 배열하여 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(Queue)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방식으로 정렬하는 알고리즘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cf.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(Queue)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들어간 값 순서대로 나오는 구조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값들 간의 비교 연산을 하지 않고 정렬할 수 있는 빠르고 안정적인 정렬 알고리즘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기수정렬(Ridix Sort)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24" y="3724735"/>
            <a:ext cx="8856300" cy="262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9C97233-A46A-F15B-7D3F-7D095D9949E4}"/>
              </a:ext>
            </a:extLst>
          </p:cNvPr>
          <p:cNvSpPr txBox="1">
            <a:spLocks/>
          </p:cNvSpPr>
          <p:nvPr/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4800" dirty="0"/>
              <a:t>Radix sort</a:t>
            </a:r>
            <a:r>
              <a:rPr lang="ko-KR" altLang="en-US" sz="4800" dirty="0"/>
              <a:t>란</a:t>
            </a:r>
            <a:r>
              <a:rPr lang="en-US" altLang="ko-KR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9002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37C8FF-666D-4A11-2C56-FE705FA88806}"/>
              </a:ext>
            </a:extLst>
          </p:cNvPr>
          <p:cNvSpPr txBox="1"/>
          <p:nvPr/>
        </p:nvSpPr>
        <p:spPr>
          <a:xfrm>
            <a:off x="836579" y="1963905"/>
            <a:ext cx="10136221" cy="3439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먼저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0~9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까지의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Bucket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준비한다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모든 데이터의 가장 낮은 자릿수에 해당하는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Bucket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차례대로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위치시킨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Bucket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부터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큐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(Queue)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방식으로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데이터를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정렬시킨다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가장 낮은 자릿수부터 가장 높은 자릿수까지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 과정을 반복한다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6C1B9DB-4FC6-9D88-2C11-1C500D18E8BD}"/>
              </a:ext>
            </a:extLst>
          </p:cNvPr>
          <p:cNvSpPr txBox="1">
            <a:spLocks/>
          </p:cNvSpPr>
          <p:nvPr/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200" dirty="0"/>
              <a:t>Radix sort</a:t>
            </a:r>
            <a:r>
              <a:rPr lang="ko-KR" altLang="en-US" sz="3200" dirty="0"/>
              <a:t>의 이론적 개념</a:t>
            </a:r>
          </a:p>
        </p:txBody>
      </p:sp>
    </p:spTree>
    <p:extLst>
      <p:ext uri="{BB962C8B-B14F-4D97-AF65-F5344CB8AC3E}">
        <p14:creationId xmlns:p14="http://schemas.microsoft.com/office/powerpoint/2010/main" val="251631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27F4DD-063F-8889-6797-3D39E31A1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304" y="1782080"/>
            <a:ext cx="7911548" cy="4212321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69D3192F-BA66-C6DE-144B-E52E11583E13}"/>
              </a:ext>
            </a:extLst>
          </p:cNvPr>
          <p:cNvSpPr txBox="1">
            <a:spLocks/>
          </p:cNvSpPr>
          <p:nvPr/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4000" dirty="0"/>
              <a:t>Radix sort</a:t>
            </a:r>
            <a:r>
              <a:rPr lang="ko-KR" altLang="en-US" sz="4000" dirty="0"/>
              <a:t>의 예시</a:t>
            </a:r>
          </a:p>
        </p:txBody>
      </p:sp>
    </p:spTree>
    <p:extLst>
      <p:ext uri="{BB962C8B-B14F-4D97-AF65-F5344CB8AC3E}">
        <p14:creationId xmlns:p14="http://schemas.microsoft.com/office/powerpoint/2010/main" val="103500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9DBF976-09EC-D2BA-0C9F-1B2AF620C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89" y="655211"/>
            <a:ext cx="9536227" cy="33175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F1D4D3-A19C-5BE9-5252-781D120F2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179" y="5084541"/>
            <a:ext cx="9337445" cy="1147661"/>
          </a:xfrm>
          <a:prstGeom prst="rect">
            <a:avLst/>
          </a:prstGeom>
        </p:spPr>
      </p:pic>
      <p:sp>
        <p:nvSpPr>
          <p:cNvPr id="5" name="아래쪽 화살표 3">
            <a:extLst>
              <a:ext uri="{FF2B5EF4-FFF2-40B4-BE49-F238E27FC236}">
                <a16:creationId xmlns:a16="http://schemas.microsoft.com/office/drawing/2014/main" id="{09E1BCB7-09DD-22C2-BB6A-91057DD74C97}"/>
              </a:ext>
            </a:extLst>
          </p:cNvPr>
          <p:cNvSpPr/>
          <p:nvPr/>
        </p:nvSpPr>
        <p:spPr>
          <a:xfrm>
            <a:off x="5211691" y="4138657"/>
            <a:ext cx="1278367" cy="7128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20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4E3DB16-2573-2920-B741-22C94CE7F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73" y="355789"/>
            <a:ext cx="10283606" cy="37828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D921E67-E1BE-A795-D520-4CB466BD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481" y="4967971"/>
            <a:ext cx="9476789" cy="1313559"/>
          </a:xfrm>
          <a:prstGeom prst="rect">
            <a:avLst/>
          </a:prstGeom>
        </p:spPr>
      </p:pic>
      <p:sp>
        <p:nvSpPr>
          <p:cNvPr id="4" name="아래쪽 화살표 3"/>
          <p:cNvSpPr/>
          <p:nvPr/>
        </p:nvSpPr>
        <p:spPr>
          <a:xfrm>
            <a:off x="5211691" y="4138657"/>
            <a:ext cx="1278367" cy="7128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8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578" y="5176515"/>
            <a:ext cx="101682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ticker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개수를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개라 하고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큰 수의 자릿수를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 하면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자릿수부터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자릿수까지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시행 하기때문에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T(n) = O(d*n) = O(n)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시간복잡도를 가진다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EC61DC1-0B31-4B6D-F482-E7A92816E5AD}"/>
              </a:ext>
            </a:extLst>
          </p:cNvPr>
          <p:cNvGraphicFramePr>
            <a:graphicFrameLocks noGrp="1"/>
          </p:cNvGraphicFramePr>
          <p:nvPr/>
        </p:nvGraphicFramePr>
        <p:xfrm>
          <a:off x="533578" y="2993602"/>
          <a:ext cx="9700260" cy="1959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5065">
                  <a:extLst>
                    <a:ext uri="{9D8B030D-6E8A-4147-A177-3AD203B41FA5}">
                      <a16:colId xmlns:a16="http://schemas.microsoft.com/office/drawing/2014/main" val="4167245949"/>
                    </a:ext>
                  </a:extLst>
                </a:gridCol>
                <a:gridCol w="7275195">
                  <a:extLst>
                    <a:ext uri="{9D8B030D-6E8A-4147-A177-3AD203B41FA5}">
                      <a16:colId xmlns:a16="http://schemas.microsoft.com/office/drawing/2014/main" val="543045621"/>
                    </a:ext>
                  </a:extLst>
                </a:gridCol>
              </a:tblGrid>
              <a:tr h="208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Algorithm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Time complexity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6475468"/>
                  </a:ext>
                </a:extLst>
              </a:tr>
              <a:tr h="1441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Radix sort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O(n)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560693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33578" y="1142747"/>
          <a:ext cx="9835728" cy="172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6">
                  <a:extLst>
                    <a:ext uri="{9D8B030D-6E8A-4147-A177-3AD203B41FA5}">
                      <a16:colId xmlns:a16="http://schemas.microsoft.com/office/drawing/2014/main" val="494615185"/>
                    </a:ext>
                  </a:extLst>
                </a:gridCol>
                <a:gridCol w="3278576">
                  <a:extLst>
                    <a:ext uri="{9D8B030D-6E8A-4147-A177-3AD203B41FA5}">
                      <a16:colId xmlns:a16="http://schemas.microsoft.com/office/drawing/2014/main" val="893667933"/>
                    </a:ext>
                  </a:extLst>
                </a:gridCol>
                <a:gridCol w="3278576">
                  <a:extLst>
                    <a:ext uri="{9D8B030D-6E8A-4147-A177-3AD203B41FA5}">
                      <a16:colId xmlns:a16="http://schemas.microsoft.com/office/drawing/2014/main" val="3635534364"/>
                    </a:ext>
                  </a:extLst>
                </a:gridCol>
              </a:tblGrid>
              <a:tr h="1949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Time complexity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Radix</a:t>
                      </a:r>
                      <a:r>
                        <a:rPr lang="en-US" altLang="ko-KR" baseline="0" dirty="0"/>
                        <a:t> sort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다른 정렬 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093911"/>
                  </a:ext>
                </a:extLst>
              </a:tr>
              <a:tr h="542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X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565647"/>
                  </a:ext>
                </a:extLst>
              </a:tr>
              <a:tr h="542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Worst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X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325008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53278112-4294-87D3-2E12-65AFF62C4407}"/>
              </a:ext>
            </a:extLst>
          </p:cNvPr>
          <p:cNvSpPr txBox="1">
            <a:spLocks/>
          </p:cNvSpPr>
          <p:nvPr/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200" dirty="0"/>
              <a:t>Radix sort</a:t>
            </a:r>
            <a:r>
              <a:rPr lang="ko-KR" altLang="en-US" sz="3200" dirty="0"/>
              <a:t>의 </a:t>
            </a:r>
            <a:r>
              <a:rPr lang="ko-KR" altLang="en-US" sz="3200" dirty="0" err="1"/>
              <a:t>시간복잡도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80759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156380-E9BF-A1AD-D0F9-D5A49E66A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32" y="1702859"/>
            <a:ext cx="5283200" cy="56462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3869" y="1134812"/>
            <a:ext cx="301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Radix sort</a:t>
            </a:r>
            <a:endParaRPr lang="ko-KR" altLang="en-US" dirty="0"/>
          </a:p>
        </p:txBody>
      </p:sp>
      <p:pic>
        <p:nvPicPr>
          <p:cNvPr id="8" name="그림 7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F3ADFB4A-BFB9-D7CC-132D-74A4A904C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9" y="1702860"/>
            <a:ext cx="5685906" cy="515514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FFC3262-E410-8372-6829-A769560E2B5A}"/>
              </a:ext>
            </a:extLst>
          </p:cNvPr>
          <p:cNvSpPr txBox="1">
            <a:spLocks/>
          </p:cNvSpPr>
          <p:nvPr/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ko-KR" altLang="en-US" sz="3200" b="1" dirty="0"/>
              <a:t>실험적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근거</a:t>
            </a:r>
          </a:p>
        </p:txBody>
      </p:sp>
    </p:spTree>
    <p:extLst>
      <p:ext uri="{BB962C8B-B14F-4D97-AF65-F5344CB8AC3E}">
        <p14:creationId xmlns:p14="http://schemas.microsoft.com/office/powerpoint/2010/main" val="342396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DBF3F6-2848-BB0F-71D5-3FA4E40AE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63" y="4199467"/>
            <a:ext cx="5730737" cy="26585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904AA-A27B-9341-7EED-A5F6DC67A6F5}"/>
              </a:ext>
            </a:extLst>
          </p:cNvPr>
          <p:cNvSpPr txBox="1"/>
          <p:nvPr/>
        </p:nvSpPr>
        <p:spPr>
          <a:xfrm>
            <a:off x="6361888" y="1488333"/>
            <a:ext cx="53340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Ticker 1000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정렬할 때 걸리는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시간값의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평균값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Radix sort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평균 값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0.004007985305786133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Ticker 1000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돌린 값의 평균값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육안으로 봐도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Radix sort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Bubble sort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훨씬 빠르다는 것을 알 수 있다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63" y="1488333"/>
            <a:ext cx="5730737" cy="240633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EFFCA07-D54D-672D-4100-3C7878291D3F}"/>
              </a:ext>
            </a:extLst>
          </p:cNvPr>
          <p:cNvSpPr txBox="1">
            <a:spLocks/>
          </p:cNvSpPr>
          <p:nvPr/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b="1" dirty="0"/>
              <a:t>Bubble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sort</a:t>
            </a:r>
            <a:r>
              <a:rPr lang="ko-KR" altLang="en-US" sz="3200" b="1" dirty="0"/>
              <a:t>와 </a:t>
            </a:r>
            <a:r>
              <a:rPr lang="en-US" altLang="ko-KR" sz="3200" b="1" dirty="0"/>
              <a:t>Radix sort</a:t>
            </a:r>
            <a:r>
              <a:rPr lang="ko-KR" altLang="en-US" sz="3200" b="1" dirty="0"/>
              <a:t>의 시간 복잡도 비교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FF6103-7171-4592-C49B-86080989D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219074" y="1183533"/>
            <a:ext cx="721895" cy="48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28933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501466" y="1028344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Radix sort 10000 tri </a:t>
            </a:r>
            <a:r>
              <a:rPr lang="en-US" altLang="ko-KR" dirty="0" err="1"/>
              <a:t>avr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n=110 </a:t>
            </a:r>
          </a:p>
          <a:p>
            <a:endParaRPr lang="en-US" altLang="ko-KR" dirty="0"/>
          </a:p>
          <a:p>
            <a:r>
              <a:rPr lang="en-US" altLang="ko-KR" dirty="0"/>
              <a:t>0.0007007369995117187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n=1010</a:t>
            </a:r>
          </a:p>
          <a:p>
            <a:endParaRPr lang="en-US" altLang="ko-KR" dirty="0"/>
          </a:p>
          <a:p>
            <a:r>
              <a:rPr lang="en-US" altLang="ko-KR" dirty="0"/>
              <a:t>0.023322611570358278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n=2010</a:t>
            </a:r>
          </a:p>
          <a:p>
            <a:endParaRPr lang="en-US" altLang="ko-KR" dirty="0"/>
          </a:p>
          <a:p>
            <a:r>
              <a:rPr lang="en-US" altLang="ko-KR" dirty="0"/>
              <a:t>0.08748162198066711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4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42F659-977B-C0C5-870B-E979B1F1474B}"/>
              </a:ext>
            </a:extLst>
          </p:cNvPr>
          <p:cNvSpPr txBox="1"/>
          <p:nvPr/>
        </p:nvSpPr>
        <p:spPr>
          <a:xfrm>
            <a:off x="2519454" y="4550467"/>
            <a:ext cx="748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check list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함수로  정렬이 제대로 돌아가는지 검증을 진행</a:t>
            </a:r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854E65F-449D-6C57-13A0-83DE8D1F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0" y="1121658"/>
            <a:ext cx="6231355" cy="273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8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587066" cy="68579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332133" y="1028343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Bubble sort 10000 tri </a:t>
            </a:r>
            <a:r>
              <a:rPr lang="en-US" altLang="ko-KR" dirty="0" err="1"/>
              <a:t>avr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n=110 </a:t>
            </a:r>
          </a:p>
          <a:p>
            <a:endParaRPr lang="en-US" altLang="ko-KR" dirty="0"/>
          </a:p>
          <a:p>
            <a:r>
              <a:rPr lang="en-US" altLang="ko-KR" dirty="0"/>
              <a:t>0.003697514533996582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n=1010</a:t>
            </a:r>
          </a:p>
          <a:p>
            <a:endParaRPr lang="en-US" altLang="ko-KR" dirty="0"/>
          </a:p>
          <a:p>
            <a:r>
              <a:rPr lang="en-US" altLang="ko-KR" dirty="0"/>
              <a:t>0.5876614809036255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n=2010</a:t>
            </a:r>
          </a:p>
          <a:p>
            <a:endParaRPr lang="en-US" altLang="ko-KR" dirty="0"/>
          </a:p>
          <a:p>
            <a:r>
              <a:rPr lang="en-US" altLang="ko-KR" dirty="0"/>
              <a:t>3.469430911540985</a:t>
            </a:r>
          </a:p>
        </p:txBody>
      </p:sp>
    </p:spTree>
    <p:extLst>
      <p:ext uri="{BB962C8B-B14F-4D97-AF65-F5344CB8AC3E}">
        <p14:creationId xmlns:p14="http://schemas.microsoft.com/office/powerpoint/2010/main" val="131064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677331" y="1346200"/>
          <a:ext cx="10549468" cy="4239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367">
                  <a:extLst>
                    <a:ext uri="{9D8B030D-6E8A-4147-A177-3AD203B41FA5}">
                      <a16:colId xmlns:a16="http://schemas.microsoft.com/office/drawing/2014/main" val="771255077"/>
                    </a:ext>
                  </a:extLst>
                </a:gridCol>
                <a:gridCol w="2849035">
                  <a:extLst>
                    <a:ext uri="{9D8B030D-6E8A-4147-A177-3AD203B41FA5}">
                      <a16:colId xmlns:a16="http://schemas.microsoft.com/office/drawing/2014/main" val="2739236576"/>
                    </a:ext>
                  </a:extLst>
                </a:gridCol>
                <a:gridCol w="2810933">
                  <a:extLst>
                    <a:ext uri="{9D8B030D-6E8A-4147-A177-3AD203B41FA5}">
                      <a16:colId xmlns:a16="http://schemas.microsoft.com/office/drawing/2014/main" val="2676426700"/>
                    </a:ext>
                  </a:extLst>
                </a:gridCol>
                <a:gridCol w="2252133">
                  <a:extLst>
                    <a:ext uri="{9D8B030D-6E8A-4147-A177-3AD203B41FA5}">
                      <a16:colId xmlns:a16="http://schemas.microsoft.com/office/drawing/2014/main" val="2550109259"/>
                    </a:ext>
                  </a:extLst>
                </a:gridCol>
              </a:tblGrid>
              <a:tr h="111278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                        </a:t>
                      </a:r>
                      <a:r>
                        <a:rPr lang="en-US" altLang="ko-KR" sz="2000" dirty="0"/>
                        <a:t>sort</a:t>
                      </a:r>
                    </a:p>
                    <a:p>
                      <a:pPr algn="l" latinLnBrk="1"/>
                      <a:r>
                        <a:rPr lang="en-US" altLang="ko-KR" dirty="0"/>
                        <a:t>   </a:t>
                      </a:r>
                    </a:p>
                    <a:p>
                      <a:pPr algn="l" latinLnBrk="1"/>
                      <a:r>
                        <a:rPr lang="en-US" altLang="ko-KR" sz="4000" dirty="0"/>
                        <a:t>n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Radix sort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Bubble sort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25277"/>
                  </a:ext>
                </a:extLst>
              </a:tr>
              <a:tr h="986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0.0007007369995117187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0.003697514533996582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약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0399847"/>
                  </a:ext>
                </a:extLst>
              </a:tr>
              <a:tr h="986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0.023322611570358278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0.5876614809036255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약 </a:t>
                      </a:r>
                      <a:r>
                        <a:rPr lang="en-US" altLang="ko-KR" dirty="0"/>
                        <a:t>29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5923350"/>
                  </a:ext>
                </a:extLst>
              </a:tr>
              <a:tr h="986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0.08748162198066711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3.469430911540985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약 </a:t>
                      </a:r>
                      <a:r>
                        <a:rPr lang="en-US" altLang="ko-KR" dirty="0"/>
                        <a:t>43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4738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207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FA1D52-AED0-81BE-36CB-BB568B71054E}"/>
              </a:ext>
            </a:extLst>
          </p:cNvPr>
          <p:cNvSpPr txBox="1"/>
          <p:nvPr/>
        </p:nvSpPr>
        <p:spPr>
          <a:xfrm>
            <a:off x="471949" y="285136"/>
            <a:ext cx="6764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00F47C-9FF1-0BFC-E6B2-76FC307B941B}"/>
              </a:ext>
            </a:extLst>
          </p:cNvPr>
          <p:cNvSpPr txBox="1"/>
          <p:nvPr/>
        </p:nvSpPr>
        <p:spPr>
          <a:xfrm>
            <a:off x="875127" y="1344222"/>
            <a:ext cx="103909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비교연산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없이 정렬을 수행하기 때문에 빠른 시간 복잡도를 가진다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자릿수가 일정한 값들을 비교하는데 효과적이다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Bucket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생성하기 때문에 추가적인 메모리가 많이 필요하다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버킷의 종류가 고정적이지 않다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부동소수점 같은 자릿수가 없는 데이터는 정렬할 수 없다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69F768E-3EA9-21FB-DC28-C1D51E1F9279}"/>
              </a:ext>
            </a:extLst>
          </p:cNvPr>
          <p:cNvSpPr txBox="1">
            <a:spLocks/>
          </p:cNvSpPr>
          <p:nvPr/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200" dirty="0"/>
              <a:t>Radix sort</a:t>
            </a:r>
            <a:r>
              <a:rPr lang="ko-KR" altLang="en-US" sz="3200" dirty="0"/>
              <a:t>의 장단점</a:t>
            </a:r>
          </a:p>
        </p:txBody>
      </p:sp>
    </p:spTree>
    <p:extLst>
      <p:ext uri="{BB962C8B-B14F-4D97-AF65-F5344CB8AC3E}">
        <p14:creationId xmlns:p14="http://schemas.microsoft.com/office/powerpoint/2010/main" val="226535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DF024-9961-303F-80E5-2A183AAC0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44133"/>
            <a:ext cx="9601200" cy="1142385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Quick sort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21248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1DAFC-9615-8946-D73A-939A8D48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Quick</a:t>
            </a:r>
            <a:r>
              <a:rPr lang="ko-KR" altLang="en-US" dirty="0"/>
              <a:t> </a:t>
            </a:r>
            <a:r>
              <a:rPr lang="en-US" altLang="ko-KR" dirty="0"/>
              <a:t>sort</a:t>
            </a:r>
            <a:r>
              <a:rPr lang="ko-KR" altLang="en-US" dirty="0"/>
              <a:t> 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95967-7B60-E32A-FD2F-08FD499D8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ko-KR" altLang="en-US" sz="2400" b="1" dirty="0"/>
              <a:t>분할</a:t>
            </a:r>
            <a:r>
              <a:rPr lang="en-US" altLang="ko-KR" sz="2400" b="1" dirty="0"/>
              <a:t>(Divide): </a:t>
            </a:r>
            <a:r>
              <a:rPr lang="ko-KR" altLang="en-US" sz="2400" dirty="0"/>
              <a:t>입력 배열을 피벗을 기준으로 </a:t>
            </a:r>
            <a:r>
              <a:rPr lang="ko-KR" altLang="en-US" sz="2400" dirty="0" err="1">
                <a:solidFill>
                  <a:srgbClr val="00B0F0"/>
                </a:solidFill>
              </a:rPr>
              <a:t>비균등</a:t>
            </a:r>
            <a:r>
              <a:rPr lang="ko-KR" altLang="en-US" sz="2400" dirty="0" err="1"/>
              <a:t>하게</a:t>
            </a:r>
            <a:r>
              <a:rPr lang="ko-KR" altLang="en-US" sz="2400" dirty="0"/>
              <a:t> </a:t>
            </a:r>
            <a:r>
              <a:rPr lang="en-US" altLang="ko-KR" sz="2400" dirty="0"/>
              <a:t>2</a:t>
            </a:r>
            <a:r>
              <a:rPr lang="ko-KR" altLang="en-US" sz="2400" dirty="0"/>
              <a:t>개의 부분 배열로 분할한다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b="1" dirty="0"/>
          </a:p>
          <a:p>
            <a:pPr marL="0" indent="0">
              <a:buNone/>
            </a:pPr>
            <a:r>
              <a:rPr lang="ko-KR" altLang="en-US" sz="2400" b="1" dirty="0"/>
              <a:t>정복</a:t>
            </a:r>
            <a:r>
              <a:rPr lang="en-US" altLang="ko-KR" sz="2400" b="1" dirty="0"/>
              <a:t>(Conquer): </a:t>
            </a:r>
            <a:r>
              <a:rPr lang="ko-KR" altLang="en-US" sz="2400" dirty="0"/>
              <a:t>분할한 양쪽 각각 재귀로 </a:t>
            </a:r>
            <a:r>
              <a:rPr lang="ko-KR" altLang="en-US" sz="2400" dirty="0" err="1"/>
              <a:t>퀵</a:t>
            </a:r>
            <a:r>
              <a:rPr lang="ko-KR" altLang="en-US" sz="2400" dirty="0"/>
              <a:t> 정렬한다</a:t>
            </a:r>
            <a:r>
              <a:rPr lang="en-US" altLang="ko-KR" sz="2400" dirty="0"/>
              <a:t>. </a:t>
            </a:r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 </a:t>
            </a:r>
          </a:p>
          <a:p>
            <a:pPr marL="0" indent="0">
              <a:buNone/>
            </a:pPr>
            <a:endParaRPr lang="ko-KR" altLang="en-US" sz="1800" dirty="0"/>
          </a:p>
          <a:p>
            <a:pPr marL="0" indent="0">
              <a:buNone/>
            </a:pPr>
            <a:endParaRPr lang="ko-KR" altLang="en-US" sz="1800" dirty="0"/>
          </a:p>
        </p:txBody>
      </p:sp>
      <p:pic>
        <p:nvPicPr>
          <p:cNvPr id="4" name="Picture 2" descr="post-thumbnail">
            <a:extLst>
              <a:ext uri="{FF2B5EF4-FFF2-40B4-BE49-F238E27FC236}">
                <a16:creationId xmlns:a16="http://schemas.microsoft.com/office/drawing/2014/main" id="{9FA07BD8-C2E0-7113-F392-DEAF9895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492" y="503853"/>
            <a:ext cx="4572000" cy="127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03891BE-D96F-AD48-7851-30CCBA70F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062727"/>
            <a:ext cx="8326395" cy="72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79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9E96F-DADF-6ED8-83F7-DA46B1B93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30859"/>
            <a:ext cx="9601200" cy="1142385"/>
          </a:xfrm>
        </p:spPr>
        <p:txBody>
          <a:bodyPr/>
          <a:lstStyle/>
          <a:p>
            <a:r>
              <a:rPr lang="en-US" altLang="ko-KR" dirty="0"/>
              <a:t>Quick</a:t>
            </a:r>
            <a:r>
              <a:rPr lang="ko-KR" altLang="en-US" dirty="0"/>
              <a:t> </a:t>
            </a:r>
            <a:r>
              <a:rPr lang="en-US" altLang="ko-KR" dirty="0"/>
              <a:t>sort</a:t>
            </a:r>
            <a:r>
              <a:rPr lang="ko-KR" altLang="en-US" dirty="0"/>
              <a:t> 원리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24804B1-A8B1-65D2-367F-C81BE298B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5278"/>
            <a:ext cx="12192000" cy="370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F14FC2-7C54-41F5-EFEA-821812B9D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24" y="1841157"/>
            <a:ext cx="9601200" cy="564077"/>
          </a:xfrm>
        </p:spPr>
        <p:txBody>
          <a:bodyPr/>
          <a:lstStyle/>
          <a:p>
            <a:r>
              <a:rPr lang="ko-KR" altLang="en-US" dirty="0"/>
              <a:t>첫 번째 단계 </a:t>
            </a:r>
            <a:r>
              <a:rPr lang="en-US" altLang="ko-KR" dirty="0"/>
              <a:t>Pivot </a:t>
            </a:r>
            <a:r>
              <a:rPr lang="ko-KR" altLang="en-US" dirty="0"/>
              <a:t>정하기</a:t>
            </a:r>
          </a:p>
        </p:txBody>
      </p:sp>
    </p:spTree>
    <p:extLst>
      <p:ext uri="{BB962C8B-B14F-4D97-AF65-F5344CB8AC3E}">
        <p14:creationId xmlns:p14="http://schemas.microsoft.com/office/powerpoint/2010/main" val="21326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9E96F-DADF-6ED8-83F7-DA46B1B93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30859"/>
            <a:ext cx="9601200" cy="1142385"/>
          </a:xfrm>
        </p:spPr>
        <p:txBody>
          <a:bodyPr/>
          <a:lstStyle/>
          <a:p>
            <a:r>
              <a:rPr lang="en-US" altLang="ko-KR" dirty="0"/>
              <a:t>Quick</a:t>
            </a:r>
            <a:r>
              <a:rPr lang="ko-KR" altLang="en-US" dirty="0"/>
              <a:t> </a:t>
            </a:r>
            <a:r>
              <a:rPr lang="en-US" altLang="ko-KR" dirty="0"/>
              <a:t>sort</a:t>
            </a:r>
            <a:r>
              <a:rPr lang="ko-KR" altLang="en-US" dirty="0"/>
              <a:t> 원리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6ED047B-EEF8-8778-7DDA-5CB10989BD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304" y="2015014"/>
            <a:ext cx="9100750" cy="188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C1C735-60BB-07C4-6099-3DA0501956ED}"/>
              </a:ext>
            </a:extLst>
          </p:cNvPr>
          <p:cNvSpPr txBox="1"/>
          <p:nvPr/>
        </p:nvSpPr>
        <p:spPr>
          <a:xfrm>
            <a:off x="1361304" y="4437404"/>
            <a:ext cx="6662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2400" b="1" i="0" dirty="0">
                <a:solidFill>
                  <a:srgbClr val="555555"/>
                </a:solidFill>
                <a:effectLst/>
                <a:latin typeface="AppleSDGothicNeo"/>
              </a:rPr>
              <a:t>좌 </a:t>
            </a:r>
            <a:r>
              <a:rPr lang="en-US" altLang="ko-KR" sz="2400" b="1" i="0" dirty="0">
                <a:solidFill>
                  <a:srgbClr val="555555"/>
                </a:solidFill>
                <a:effectLst/>
                <a:latin typeface="AppleSDGothicNeo"/>
              </a:rPr>
              <a:t>-&gt; </a:t>
            </a:r>
            <a:r>
              <a:rPr lang="ko-KR" altLang="en-US" sz="2400" b="1" i="0" dirty="0">
                <a:solidFill>
                  <a:srgbClr val="555555"/>
                </a:solidFill>
                <a:effectLst/>
                <a:latin typeface="AppleSDGothicNeo"/>
              </a:rPr>
              <a:t>우로 탐색하며 </a:t>
            </a:r>
            <a:r>
              <a:rPr lang="en-US" altLang="ko-KR" sz="2400" b="1" i="0" dirty="0">
                <a:solidFill>
                  <a:srgbClr val="555555"/>
                </a:solidFill>
                <a:effectLst/>
                <a:latin typeface="AppleSDGothicNeo"/>
              </a:rPr>
              <a:t>pivot</a:t>
            </a:r>
            <a:r>
              <a:rPr lang="ko-KR" altLang="en-US" sz="2400" b="1" i="0" dirty="0">
                <a:solidFill>
                  <a:srgbClr val="555555"/>
                </a:solidFill>
                <a:effectLst/>
                <a:latin typeface="AppleSDGothicNeo"/>
              </a:rPr>
              <a:t>보다 큰 값을 찾고</a:t>
            </a:r>
          </a:p>
          <a:p>
            <a:pPr algn="l" latinLnBrk="1"/>
            <a:endParaRPr lang="en-US" altLang="ko-KR" sz="2400" b="1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ko-KR" altLang="en-US" sz="2400" b="1" i="0" dirty="0">
                <a:solidFill>
                  <a:srgbClr val="555555"/>
                </a:solidFill>
                <a:effectLst/>
                <a:latin typeface="AppleSDGothicNeo"/>
              </a:rPr>
              <a:t>우 </a:t>
            </a:r>
            <a:r>
              <a:rPr lang="en-US" altLang="ko-KR" sz="2400" b="1" i="0" dirty="0">
                <a:solidFill>
                  <a:srgbClr val="555555"/>
                </a:solidFill>
                <a:effectLst/>
                <a:latin typeface="AppleSDGothicNeo"/>
              </a:rPr>
              <a:t>-&gt; </a:t>
            </a:r>
            <a:r>
              <a:rPr lang="ko-KR" altLang="en-US" sz="2400" b="1" i="0" dirty="0">
                <a:solidFill>
                  <a:srgbClr val="555555"/>
                </a:solidFill>
                <a:effectLst/>
                <a:latin typeface="AppleSDGothicNeo"/>
              </a:rPr>
              <a:t>좌로 탐색하며 </a:t>
            </a:r>
            <a:r>
              <a:rPr lang="en-US" altLang="ko-KR" sz="2400" b="1" i="0" dirty="0">
                <a:solidFill>
                  <a:srgbClr val="555555"/>
                </a:solidFill>
                <a:effectLst/>
                <a:latin typeface="AppleSDGothicNeo"/>
              </a:rPr>
              <a:t>pivot</a:t>
            </a:r>
            <a:r>
              <a:rPr lang="ko-KR" altLang="en-US" sz="2400" b="1" i="0" dirty="0">
                <a:solidFill>
                  <a:srgbClr val="555555"/>
                </a:solidFill>
                <a:effectLst/>
                <a:latin typeface="AppleSDGothicNeo"/>
              </a:rPr>
              <a:t>보다 작은 값을 찾는다</a:t>
            </a:r>
            <a:r>
              <a:rPr lang="en-US" altLang="ko-KR" sz="2400" b="1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760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9E96F-DADF-6ED8-83F7-DA46B1B93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30859"/>
            <a:ext cx="9601200" cy="1142385"/>
          </a:xfrm>
        </p:spPr>
        <p:txBody>
          <a:bodyPr/>
          <a:lstStyle/>
          <a:p>
            <a:r>
              <a:rPr lang="en-US" altLang="ko-KR" dirty="0"/>
              <a:t>Quick</a:t>
            </a:r>
            <a:r>
              <a:rPr lang="ko-KR" altLang="en-US" dirty="0"/>
              <a:t> </a:t>
            </a:r>
            <a:r>
              <a:rPr lang="en-US" altLang="ko-KR" dirty="0"/>
              <a:t>sort</a:t>
            </a:r>
            <a:r>
              <a:rPr lang="ko-KR" altLang="en-US" dirty="0"/>
              <a:t> 원리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6C8B1B0-32EA-6B99-6EDD-64C698C50A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616377"/>
            <a:ext cx="9051323" cy="188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6F5579-037D-1E14-0539-438067A04C7D}"/>
              </a:ext>
            </a:extLst>
          </p:cNvPr>
          <p:cNvSpPr txBox="1"/>
          <p:nvPr/>
        </p:nvSpPr>
        <p:spPr>
          <a:xfrm>
            <a:off x="1361304" y="4437404"/>
            <a:ext cx="6662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endParaRPr lang="en-US" altLang="ko-KR" sz="2400" b="1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en-US" altLang="ko-KR" sz="2400" b="1" i="0" dirty="0">
                <a:solidFill>
                  <a:srgbClr val="555555"/>
                </a:solidFill>
                <a:effectLst/>
                <a:latin typeface="AppleSDGothicNeo"/>
              </a:rPr>
              <a:t>7 &gt; 5 </a:t>
            </a:r>
            <a:r>
              <a:rPr lang="ko-KR" altLang="en-US" sz="2400" b="1" i="0" dirty="0">
                <a:solidFill>
                  <a:srgbClr val="555555"/>
                </a:solidFill>
                <a:effectLst/>
                <a:latin typeface="AppleSDGothicNeo"/>
              </a:rPr>
              <a:t>이고 </a:t>
            </a:r>
            <a:r>
              <a:rPr lang="en-US" altLang="ko-KR" sz="2400" b="1" i="0" dirty="0">
                <a:solidFill>
                  <a:srgbClr val="555555"/>
                </a:solidFill>
                <a:effectLst/>
                <a:latin typeface="AppleSDGothicNeo"/>
              </a:rPr>
              <a:t>2 &lt; 5</a:t>
            </a:r>
            <a:r>
              <a:rPr lang="ko-KR" altLang="en-US" sz="2400" b="1" i="0" dirty="0">
                <a:solidFill>
                  <a:srgbClr val="555555"/>
                </a:solidFill>
                <a:effectLst/>
                <a:latin typeface="AppleSDGothicNeo"/>
              </a:rPr>
              <a:t>이기 때문에 </a:t>
            </a:r>
            <a:r>
              <a:rPr lang="en-US" altLang="ko-KR" sz="2400" b="1" dirty="0">
                <a:solidFill>
                  <a:srgbClr val="555555"/>
                </a:solidFill>
                <a:latin typeface="AppleSDGothicNeo"/>
              </a:rPr>
              <a:t>7</a:t>
            </a:r>
            <a:r>
              <a:rPr lang="ko-KR" altLang="en-US" sz="2400" b="1" dirty="0">
                <a:solidFill>
                  <a:srgbClr val="555555"/>
                </a:solidFill>
                <a:latin typeface="AppleSDGothicNeo"/>
              </a:rPr>
              <a:t>과 </a:t>
            </a:r>
            <a:r>
              <a:rPr lang="en-US" altLang="ko-KR" sz="2400" b="1" dirty="0">
                <a:solidFill>
                  <a:srgbClr val="555555"/>
                </a:solidFill>
                <a:latin typeface="AppleSDGothicNeo"/>
              </a:rPr>
              <a:t>2</a:t>
            </a:r>
            <a:r>
              <a:rPr lang="ko-KR" altLang="en-US" sz="2400" b="1" dirty="0">
                <a:solidFill>
                  <a:srgbClr val="555555"/>
                </a:solidFill>
                <a:latin typeface="AppleSDGothicNeo"/>
              </a:rPr>
              <a:t>의 위치를 </a:t>
            </a:r>
            <a:r>
              <a:rPr lang="ko-KR" altLang="en-US" sz="2400" b="1" dirty="0" err="1">
                <a:solidFill>
                  <a:srgbClr val="555555"/>
                </a:solidFill>
                <a:latin typeface="AppleSDGothicNeo"/>
              </a:rPr>
              <a:t>스왑</a:t>
            </a:r>
            <a:endParaRPr lang="ko-KR" altLang="en-US" sz="2400" b="1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endParaRPr lang="en-US" altLang="ko-KR" sz="2400" b="1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234666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9E96F-DADF-6ED8-83F7-DA46B1B93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30859"/>
            <a:ext cx="9601200" cy="1142385"/>
          </a:xfrm>
        </p:spPr>
        <p:txBody>
          <a:bodyPr/>
          <a:lstStyle/>
          <a:p>
            <a:r>
              <a:rPr lang="en-US" altLang="ko-KR" dirty="0"/>
              <a:t>Quick</a:t>
            </a:r>
            <a:r>
              <a:rPr lang="ko-KR" altLang="en-US" dirty="0"/>
              <a:t> </a:t>
            </a:r>
            <a:r>
              <a:rPr lang="en-US" altLang="ko-KR" dirty="0"/>
              <a:t>sort</a:t>
            </a:r>
            <a:r>
              <a:rPr lang="ko-KR" altLang="en-US" dirty="0"/>
              <a:t> 원리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CA2D7C1-43FC-C2A0-B500-70813793F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61584"/>
            <a:ext cx="9601200" cy="292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24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9E96F-DADF-6ED8-83F7-DA46B1B93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30859"/>
            <a:ext cx="9601200" cy="1142385"/>
          </a:xfrm>
        </p:spPr>
        <p:txBody>
          <a:bodyPr/>
          <a:lstStyle/>
          <a:p>
            <a:r>
              <a:rPr lang="en-US" altLang="ko-KR" dirty="0"/>
              <a:t>Quick</a:t>
            </a:r>
            <a:r>
              <a:rPr lang="ko-KR" altLang="en-US" dirty="0"/>
              <a:t> </a:t>
            </a:r>
            <a:r>
              <a:rPr lang="en-US" altLang="ko-KR" dirty="0"/>
              <a:t>sort</a:t>
            </a:r>
            <a:r>
              <a:rPr lang="ko-KR" altLang="en-US" dirty="0"/>
              <a:t> 원리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8DC6590-4231-3563-7903-924A483DB7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47002"/>
            <a:ext cx="8924900" cy="219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1BC1EF-CF1F-AF26-6113-D8F9BDE089E6}"/>
              </a:ext>
            </a:extLst>
          </p:cNvPr>
          <p:cNvSpPr txBox="1"/>
          <p:nvPr/>
        </p:nvSpPr>
        <p:spPr>
          <a:xfrm>
            <a:off x="1361304" y="4437404"/>
            <a:ext cx="6662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sz="2400" b="1" i="0" dirty="0">
                <a:solidFill>
                  <a:srgbClr val="555555"/>
                </a:solidFill>
                <a:effectLst/>
                <a:latin typeface="AppleSDGothicNeo"/>
              </a:rPr>
              <a:t>5 = 5 </a:t>
            </a:r>
            <a:r>
              <a:rPr lang="ko-KR" altLang="en-US" sz="2400" b="1" i="0" dirty="0">
                <a:solidFill>
                  <a:srgbClr val="555555"/>
                </a:solidFill>
                <a:effectLst/>
                <a:latin typeface="AppleSDGothicNeo"/>
              </a:rPr>
              <a:t>이고 </a:t>
            </a:r>
            <a:r>
              <a:rPr lang="en-US" altLang="ko-KR" sz="2400" b="1" dirty="0">
                <a:solidFill>
                  <a:srgbClr val="555555"/>
                </a:solidFill>
                <a:latin typeface="AppleSDGothicNeo"/>
              </a:rPr>
              <a:t>1 &lt; 5</a:t>
            </a:r>
            <a:r>
              <a:rPr lang="ko-KR" altLang="en-US" sz="2400" b="1" dirty="0">
                <a:solidFill>
                  <a:srgbClr val="555555"/>
                </a:solidFill>
                <a:latin typeface="AppleSDGothicNeo"/>
              </a:rPr>
              <a:t>이기 때문에</a:t>
            </a:r>
            <a:endParaRPr lang="en-US" altLang="ko-KR" sz="2400" b="1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en-US" altLang="ko-KR" sz="2400" b="1" dirty="0">
                <a:solidFill>
                  <a:srgbClr val="555555"/>
                </a:solidFill>
                <a:latin typeface="AppleSDGothicNeo"/>
              </a:rPr>
              <a:t>5</a:t>
            </a:r>
            <a:r>
              <a:rPr lang="ko-KR" altLang="en-US" sz="2400" b="1" dirty="0">
                <a:solidFill>
                  <a:srgbClr val="555555"/>
                </a:solidFill>
                <a:latin typeface="AppleSDGothicNeo"/>
              </a:rPr>
              <a:t>와 </a:t>
            </a:r>
            <a:r>
              <a:rPr lang="en-US" altLang="ko-KR" sz="2400" b="1" dirty="0">
                <a:solidFill>
                  <a:srgbClr val="555555"/>
                </a:solidFill>
                <a:latin typeface="AppleSDGothicNeo"/>
              </a:rPr>
              <a:t>1</a:t>
            </a:r>
            <a:r>
              <a:rPr lang="ko-KR" altLang="en-US" sz="2400" b="1" dirty="0">
                <a:solidFill>
                  <a:srgbClr val="555555"/>
                </a:solidFill>
                <a:latin typeface="AppleSDGothicNeo"/>
              </a:rPr>
              <a:t>의 위치를 </a:t>
            </a:r>
            <a:r>
              <a:rPr lang="ko-KR" altLang="en-US" sz="2400" b="1" dirty="0" err="1">
                <a:solidFill>
                  <a:srgbClr val="555555"/>
                </a:solidFill>
                <a:latin typeface="AppleSDGothicNeo"/>
              </a:rPr>
              <a:t>스왑</a:t>
            </a:r>
            <a:endParaRPr lang="ko-KR" altLang="en-US" sz="2400" b="1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endParaRPr lang="en-US" altLang="ko-KR" sz="2400" b="1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198438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B35BD-3E54-66B0-1194-AE1546454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6000" dirty="0"/>
              <a:t>Bubble Sort</a:t>
            </a:r>
            <a:endParaRPr lang="ko-KR" altLang="en-US" sz="60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9E6F85E-C05B-2AB2-E82A-4381CB3B5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" y="2526031"/>
            <a:ext cx="8915400" cy="305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27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9E96F-DADF-6ED8-83F7-DA46B1B93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30859"/>
            <a:ext cx="9601200" cy="1142385"/>
          </a:xfrm>
        </p:spPr>
        <p:txBody>
          <a:bodyPr/>
          <a:lstStyle/>
          <a:p>
            <a:r>
              <a:rPr lang="en-US" altLang="ko-KR" dirty="0"/>
              <a:t>Quick</a:t>
            </a:r>
            <a:r>
              <a:rPr lang="ko-KR" altLang="en-US" dirty="0"/>
              <a:t> </a:t>
            </a:r>
            <a:r>
              <a:rPr lang="en-US" altLang="ko-KR" dirty="0"/>
              <a:t>sort</a:t>
            </a:r>
            <a:r>
              <a:rPr lang="ko-KR" altLang="en-US" dirty="0"/>
              <a:t> 원리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F4C539D-8CFB-ED6F-5A3C-64FDEA48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29947"/>
            <a:ext cx="9306697" cy="302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C0E256-872F-DC4F-9F79-5B2CD85B7E44}"/>
              </a:ext>
            </a:extLst>
          </p:cNvPr>
          <p:cNvSpPr txBox="1"/>
          <p:nvPr/>
        </p:nvSpPr>
        <p:spPr>
          <a:xfrm>
            <a:off x="1377780" y="4755979"/>
            <a:ext cx="6662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sz="2400" b="1" dirty="0">
                <a:solidFill>
                  <a:srgbClr val="555555"/>
                </a:solidFill>
                <a:latin typeface="AppleSDGothicNeo"/>
              </a:rPr>
              <a:t>PIVOT</a:t>
            </a:r>
            <a:r>
              <a:rPr lang="ko-KR" altLang="en-US" sz="2400" b="1" dirty="0">
                <a:solidFill>
                  <a:srgbClr val="555555"/>
                </a:solidFill>
                <a:latin typeface="AppleSDGothicNeo"/>
              </a:rPr>
              <a:t>을 기준으로 작은 수들은 왼쪽</a:t>
            </a:r>
            <a:endParaRPr lang="en-US" altLang="ko-KR" sz="2400" b="1" dirty="0">
              <a:solidFill>
                <a:srgbClr val="555555"/>
              </a:solidFill>
              <a:latin typeface="AppleSDGothicNeo"/>
            </a:endParaRPr>
          </a:p>
          <a:p>
            <a:pPr algn="l" latinLnBrk="1"/>
            <a:r>
              <a:rPr lang="ko-KR" altLang="en-US" sz="2400" b="1" i="0" dirty="0">
                <a:solidFill>
                  <a:srgbClr val="555555"/>
                </a:solidFill>
                <a:effectLst/>
                <a:latin typeface="AppleSDGothicNeo"/>
              </a:rPr>
              <a:t>큰 수 들은 오른쪽으로 분할이 된다</a:t>
            </a:r>
            <a:r>
              <a:rPr lang="en-US" altLang="ko-KR" sz="2400" b="1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 sz="2400" b="1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endParaRPr lang="en-US" altLang="ko-KR" sz="2400" b="1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136853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F3742-31AB-3D58-BF02-B73D194C7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Bubble sort </a:t>
            </a:r>
            <a:r>
              <a:rPr lang="ko-KR" altLang="en-US" dirty="0"/>
              <a:t>시간 복잡도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D2F03FE-2232-240F-406E-EDA0B2C27A03}"/>
              </a:ext>
            </a:extLst>
          </p:cNvPr>
          <p:cNvGraphicFramePr>
            <a:graphicFrameLocks noGrp="1"/>
          </p:cNvGraphicFramePr>
          <p:nvPr/>
        </p:nvGraphicFramePr>
        <p:xfrm>
          <a:off x="1295400" y="2610612"/>
          <a:ext cx="9857712" cy="2341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428">
                  <a:extLst>
                    <a:ext uri="{9D8B030D-6E8A-4147-A177-3AD203B41FA5}">
                      <a16:colId xmlns:a16="http://schemas.microsoft.com/office/drawing/2014/main" val="4167245949"/>
                    </a:ext>
                  </a:extLst>
                </a:gridCol>
                <a:gridCol w="2464428">
                  <a:extLst>
                    <a:ext uri="{9D8B030D-6E8A-4147-A177-3AD203B41FA5}">
                      <a16:colId xmlns:a16="http://schemas.microsoft.com/office/drawing/2014/main" val="543045621"/>
                    </a:ext>
                  </a:extLst>
                </a:gridCol>
                <a:gridCol w="2464428">
                  <a:extLst>
                    <a:ext uri="{9D8B030D-6E8A-4147-A177-3AD203B41FA5}">
                      <a16:colId xmlns:a16="http://schemas.microsoft.com/office/drawing/2014/main" val="749350051"/>
                    </a:ext>
                  </a:extLst>
                </a:gridCol>
                <a:gridCol w="2464428">
                  <a:extLst>
                    <a:ext uri="{9D8B030D-6E8A-4147-A177-3AD203B41FA5}">
                      <a16:colId xmlns:a16="http://schemas.microsoft.com/office/drawing/2014/main" val="2232399037"/>
                    </a:ext>
                  </a:extLst>
                </a:gridCol>
              </a:tblGrid>
              <a:tr h="780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Algorithm</a:t>
                      </a:r>
                      <a:endParaRPr lang="ko-KR" altLang="en-US" sz="2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Time complexity</a:t>
                      </a:r>
                      <a:endParaRPr lang="ko-KR" altLang="en-US" sz="2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475468"/>
                  </a:ext>
                </a:extLst>
              </a:tr>
              <a:tr h="78038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Quick sort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Best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Average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Worst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560693"/>
                  </a:ext>
                </a:extLst>
              </a:tr>
              <a:tr h="780389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Tim sort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O(</a:t>
                      </a:r>
                      <a:r>
                        <a:rPr lang="en-US" altLang="ko-KR" sz="2800" dirty="0" err="1"/>
                        <a:t>nlogn</a:t>
                      </a:r>
                      <a:r>
                        <a:rPr lang="en-US" altLang="ko-KR" sz="2800" dirty="0"/>
                        <a:t>)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O(</a:t>
                      </a:r>
                      <a:r>
                        <a:rPr lang="en-US" altLang="ko-KR" sz="2800" dirty="0" err="1"/>
                        <a:t>nlogn</a:t>
                      </a:r>
                      <a:r>
                        <a:rPr lang="en-US" altLang="ko-KR" sz="2800" dirty="0"/>
                        <a:t>)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O(n^2)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260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6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43ACC-7321-8ECD-15CD-4994F23FE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8637270" cy="1142385"/>
          </a:xfrm>
        </p:spPr>
        <p:txBody>
          <a:bodyPr/>
          <a:lstStyle/>
          <a:p>
            <a:r>
              <a:rPr lang="en-US" altLang="ko-KR" dirty="0"/>
              <a:t>Quick sort</a:t>
            </a:r>
            <a:r>
              <a:rPr lang="ko-KR" altLang="en-US" dirty="0"/>
              <a:t>의 시간 복잡도 </a:t>
            </a:r>
            <a:r>
              <a:rPr lang="en-US" altLang="ko-KR" dirty="0"/>
              <a:t>(</a:t>
            </a:r>
            <a:r>
              <a:rPr lang="ko-KR" altLang="en-US" dirty="0"/>
              <a:t>최선의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3ACD9F6-2EDA-9E60-486B-3C0624E81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931670"/>
            <a:ext cx="7894320" cy="3118815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E4C5E6B-3ABA-8C55-992C-E29D3C4D87CA}"/>
              </a:ext>
            </a:extLst>
          </p:cNvPr>
          <p:cNvSpPr txBox="1">
            <a:spLocks/>
          </p:cNvSpPr>
          <p:nvPr/>
        </p:nvSpPr>
        <p:spPr>
          <a:xfrm>
            <a:off x="1295400" y="5132069"/>
            <a:ext cx="9601200" cy="920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/>
              <a:t>순환 호출의 횟수 </a:t>
            </a:r>
            <a:r>
              <a:rPr lang="en-US" altLang="ko-KR" dirty="0"/>
              <a:t>x </a:t>
            </a:r>
            <a:r>
              <a:rPr lang="ko-KR" altLang="en-US" dirty="0"/>
              <a:t>각 순환 호출 단계의 비교 연산 </a:t>
            </a:r>
            <a:r>
              <a:rPr lang="en-US" altLang="ko-KR" dirty="0"/>
              <a:t>= </a:t>
            </a:r>
            <a:r>
              <a:rPr lang="en-US" altLang="ko-KR" b="1" dirty="0" err="1"/>
              <a:t>nlog</a:t>
            </a:r>
            <a:r>
              <a:rPr lang="en-US" altLang="ko-KR" b="1" dirty="0"/>
              <a:t>(n)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dirty="0">
                <a:solidFill>
                  <a:srgbClr val="00B0F0"/>
                </a:solidFill>
              </a:rPr>
              <a:t>최선의 경우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b="1" dirty="0"/>
              <a:t>T(n) </a:t>
            </a:r>
            <a:r>
              <a:rPr lang="en-US" altLang="ko-KR" dirty="0"/>
              <a:t>= </a:t>
            </a:r>
            <a:r>
              <a:rPr lang="en-US" altLang="ko-KR" b="1" dirty="0"/>
              <a:t>O(</a:t>
            </a:r>
            <a:r>
              <a:rPr lang="en-US" altLang="ko-KR" b="1" dirty="0" err="1"/>
              <a:t>nlog</a:t>
            </a:r>
            <a:r>
              <a:rPr lang="en-US" altLang="ko-KR" b="1" dirty="0"/>
              <a:t>(n))</a:t>
            </a:r>
            <a:endParaRPr lang="ko-KR" altLang="en-US" sz="4000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88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7DB83-B012-F24D-80C2-4BBB79E00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Quick sort</a:t>
            </a:r>
            <a:r>
              <a:rPr lang="ko-KR" altLang="en-US" dirty="0"/>
              <a:t>의 시간 복잡도 </a:t>
            </a:r>
            <a:r>
              <a:rPr lang="en-US" altLang="ko-KR" dirty="0"/>
              <a:t>(</a:t>
            </a:r>
            <a:r>
              <a:rPr lang="ko-KR" altLang="en-US" dirty="0"/>
              <a:t>최악의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DDDB595-E095-8706-9D9E-165E88EB70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037" y="1897380"/>
            <a:ext cx="617110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54489E3-239C-575C-59C7-6BCF39C5AB3C}"/>
              </a:ext>
            </a:extLst>
          </p:cNvPr>
          <p:cNvSpPr txBox="1">
            <a:spLocks/>
          </p:cNvSpPr>
          <p:nvPr/>
        </p:nvSpPr>
        <p:spPr>
          <a:xfrm>
            <a:off x="1295400" y="4983162"/>
            <a:ext cx="9601200" cy="899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/>
              <a:t>순환 호출의 횟수 </a:t>
            </a:r>
            <a:r>
              <a:rPr lang="en-US" altLang="ko-KR"/>
              <a:t>x </a:t>
            </a:r>
            <a:r>
              <a:rPr lang="ko-KR" altLang="en-US"/>
              <a:t>각 순환 호출 단계의 비교 연산 </a:t>
            </a:r>
            <a:r>
              <a:rPr lang="en-US" altLang="ko-KR"/>
              <a:t>= </a:t>
            </a:r>
            <a:r>
              <a:rPr lang="en-US" altLang="ko-KR" b="1"/>
              <a:t>n^2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>
                <a:solidFill>
                  <a:srgbClr val="FF0000"/>
                </a:solidFill>
              </a:rPr>
              <a:t>최악의 경우 </a:t>
            </a:r>
            <a:r>
              <a:rPr lang="en-US" altLang="ko-KR">
                <a:solidFill>
                  <a:srgbClr val="FF0000"/>
                </a:solidFill>
              </a:rPr>
              <a:t>: </a:t>
            </a:r>
            <a:r>
              <a:rPr lang="en-US" altLang="ko-KR" b="1"/>
              <a:t>T(n) = O(n^2)</a:t>
            </a:r>
            <a:r>
              <a:rPr lang="ko-KR" altLang="en-US" b="1"/>
              <a:t>     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87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A8E69-5050-9301-7230-8EAF7CF58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Quick sort</a:t>
            </a:r>
            <a:r>
              <a:rPr lang="ko-KR" altLang="en-US" dirty="0"/>
              <a:t>가 더 빠른 이유 </a:t>
            </a:r>
            <a:r>
              <a:rPr lang="en-US" altLang="ko-KR" dirty="0"/>
              <a:t>– locality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241193-110D-3044-D89D-D4B7DBBAD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7990" y="2109332"/>
            <a:ext cx="4118610" cy="3681868"/>
          </a:xfrm>
        </p:spPr>
        <p:txBody>
          <a:bodyPr/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Locality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메모리 내의 정보를 균일하게 </a:t>
            </a:r>
            <a:r>
              <a:rPr lang="ko-KR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엑세스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하는게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아닌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짧은 시간내에 특정 부분을 </a:t>
            </a:r>
            <a:endParaRPr lang="en-US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집중적으로 참조하는 특성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5851B8-2978-6AEB-58A1-77A56DA90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09332"/>
            <a:ext cx="5280039" cy="35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9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99686-F678-8E45-1D2F-63E46F05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Quick sort</a:t>
            </a:r>
            <a:r>
              <a:rPr lang="ko-KR" altLang="en-US" dirty="0"/>
              <a:t>가 더 빠른 이유 </a:t>
            </a:r>
            <a:r>
              <a:rPr lang="en-US" altLang="ko-KR" dirty="0"/>
              <a:t>– locality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BF60A94-7499-6A2F-49E1-049206AB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100" y="2867818"/>
            <a:ext cx="4899358" cy="300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F10B102-B04D-4178-2CF0-23CF5A8B35D5}"/>
              </a:ext>
            </a:extLst>
          </p:cNvPr>
          <p:cNvSpPr txBox="1">
            <a:spLocks/>
          </p:cNvSpPr>
          <p:nvPr/>
        </p:nvSpPr>
        <p:spPr>
          <a:xfrm>
            <a:off x="6454900" y="1713706"/>
            <a:ext cx="2701879" cy="860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Quick sort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80474DAD-AEAE-7D89-1086-75FD7DC6DF03}"/>
              </a:ext>
            </a:extLst>
          </p:cNvPr>
          <p:cNvSpPr txBox="1">
            <a:spLocks/>
          </p:cNvSpPr>
          <p:nvPr/>
        </p:nvSpPr>
        <p:spPr>
          <a:xfrm>
            <a:off x="1351488" y="1715342"/>
            <a:ext cx="2701879" cy="860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Merge sort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FBFFC95-1AB8-8CB4-1DC6-DB8E213AB04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488" y="2894108"/>
            <a:ext cx="4119807" cy="297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97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2F8BE30-95F0-C382-898E-AA4014871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240" y="1393508"/>
            <a:ext cx="9875520" cy="451580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6FED350-3B01-F130-1927-73BA74C8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24904"/>
            <a:ext cx="9601200" cy="1142385"/>
          </a:xfrm>
        </p:spPr>
        <p:txBody>
          <a:bodyPr/>
          <a:lstStyle/>
          <a:p>
            <a:r>
              <a:rPr lang="ko-KR" altLang="en-US" dirty="0"/>
              <a:t>실험적 근거</a:t>
            </a:r>
          </a:p>
        </p:txBody>
      </p:sp>
    </p:spTree>
    <p:extLst>
      <p:ext uri="{BB962C8B-B14F-4D97-AF65-F5344CB8AC3E}">
        <p14:creationId xmlns:p14="http://schemas.microsoft.com/office/powerpoint/2010/main" val="396566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E6BA4-B202-A754-E249-D78F11A7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표본의 크기에 따른 시간 변화량</a:t>
            </a:r>
            <a:endParaRPr lang="ko-KR" altLang="en-US" dirty="0"/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FE8E4E58-5449-5ED1-F04F-58B5CA351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00259"/>
            <a:ext cx="5766863" cy="420336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4300B19-A4C7-7D75-7BEC-D05E20054952}"/>
              </a:ext>
            </a:extLst>
          </p:cNvPr>
          <p:cNvSpPr/>
          <p:nvPr/>
        </p:nvSpPr>
        <p:spPr>
          <a:xfrm>
            <a:off x="7501466" y="1028344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Quick sort 5000 tri </a:t>
            </a:r>
            <a:r>
              <a:rPr lang="en-US" altLang="ko-KR" dirty="0" err="1"/>
              <a:t>avr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n=110 </a:t>
            </a:r>
          </a:p>
          <a:p>
            <a:endParaRPr lang="en-US" altLang="ko-KR" dirty="0"/>
          </a:p>
          <a:p>
            <a:r>
              <a:rPr lang="en-US" altLang="ko-KR" dirty="0"/>
              <a:t>0.00031918644905090334 (</a:t>
            </a:r>
            <a:r>
              <a:rPr lang="ko-KR" altLang="en-US" dirty="0"/>
              <a:t>약 </a:t>
            </a:r>
            <a:r>
              <a:rPr lang="en-US" altLang="ko-KR" dirty="0"/>
              <a:t>0.0003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n=1010</a:t>
            </a:r>
          </a:p>
          <a:p>
            <a:endParaRPr lang="en-US" altLang="ko-KR" dirty="0"/>
          </a:p>
          <a:p>
            <a:r>
              <a:rPr lang="en-US" altLang="ko-KR" dirty="0"/>
              <a:t>0.016221110820770265 (</a:t>
            </a:r>
            <a:r>
              <a:rPr lang="ko-KR" altLang="en-US" dirty="0"/>
              <a:t>약 </a:t>
            </a:r>
            <a:r>
              <a:rPr lang="en-US" altLang="ko-KR" dirty="0"/>
              <a:t>0.016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n=2010</a:t>
            </a:r>
          </a:p>
          <a:p>
            <a:endParaRPr lang="en-US" altLang="ko-KR" dirty="0"/>
          </a:p>
          <a:p>
            <a:r>
              <a:rPr lang="en-US" altLang="ko-KR" dirty="0"/>
              <a:t>0.06844034433364868 (</a:t>
            </a:r>
            <a:r>
              <a:rPr lang="ko-KR" altLang="en-US" dirty="0"/>
              <a:t>약 </a:t>
            </a:r>
            <a:r>
              <a:rPr lang="en-US" altLang="ko-KR" dirty="0"/>
              <a:t>0.07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123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B2A8D-0A4C-B834-8091-6F1675EE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Bubble sort VS Quick sort  KRX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F584DC6-1639-95A7-3FEE-06D2A1030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087" y="1898821"/>
            <a:ext cx="7467845" cy="4267088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49B3643-4F4B-075A-5D73-62DAA1EDD714}"/>
              </a:ext>
            </a:extLst>
          </p:cNvPr>
          <p:cNvSpPr/>
          <p:nvPr/>
        </p:nvSpPr>
        <p:spPr>
          <a:xfrm>
            <a:off x="8340365" y="1028343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/>
              <a:t>Bubble vs Quick sort 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n=1010</a:t>
            </a:r>
          </a:p>
          <a:p>
            <a:endParaRPr lang="en-US" altLang="ko-KR" sz="2400" dirty="0"/>
          </a:p>
          <a:p>
            <a:r>
              <a:rPr lang="en-US" altLang="ko-KR" sz="2400" dirty="0"/>
              <a:t>Quick (</a:t>
            </a:r>
            <a:r>
              <a:rPr lang="ko-KR" altLang="en-US" sz="2400" dirty="0"/>
              <a:t>약 </a:t>
            </a:r>
            <a:r>
              <a:rPr lang="en-US" altLang="ko-KR" sz="2400" dirty="0"/>
              <a:t>0.016</a:t>
            </a:r>
            <a:r>
              <a:rPr lang="ko-KR" altLang="en-US" sz="2400" dirty="0"/>
              <a:t>초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Bubble (</a:t>
            </a:r>
            <a:r>
              <a:rPr lang="ko-KR" altLang="en-US" sz="2400" dirty="0"/>
              <a:t>약 </a:t>
            </a:r>
            <a:r>
              <a:rPr lang="en-US" altLang="ko-KR" sz="2400" dirty="0"/>
              <a:t>0.6</a:t>
            </a:r>
            <a:r>
              <a:rPr lang="ko-KR" altLang="en-US" sz="2400" dirty="0"/>
              <a:t>초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n=2010</a:t>
            </a:r>
          </a:p>
          <a:p>
            <a:endParaRPr lang="en-US" altLang="ko-KR" sz="2400" dirty="0"/>
          </a:p>
          <a:p>
            <a:r>
              <a:rPr lang="en-US" altLang="ko-KR" sz="2400" dirty="0"/>
              <a:t>Quick (</a:t>
            </a:r>
            <a:r>
              <a:rPr lang="ko-KR" altLang="en-US" sz="2400" dirty="0"/>
              <a:t>약 </a:t>
            </a:r>
            <a:r>
              <a:rPr lang="en-US" altLang="ko-KR" sz="2400" dirty="0"/>
              <a:t>0.07</a:t>
            </a:r>
            <a:r>
              <a:rPr lang="ko-KR" altLang="en-US" sz="2400" dirty="0"/>
              <a:t>초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Bubble (</a:t>
            </a:r>
            <a:r>
              <a:rPr lang="ko-KR" altLang="en-US" sz="2400" dirty="0"/>
              <a:t>약 </a:t>
            </a:r>
            <a:r>
              <a:rPr lang="en-US" altLang="ko-KR" sz="2400" dirty="0"/>
              <a:t>3.5</a:t>
            </a:r>
            <a:r>
              <a:rPr lang="ko-KR" altLang="en-US" sz="2400" dirty="0"/>
              <a:t>초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9532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B2A8D-0A4C-B834-8091-6F1675EE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Bubble sort VS Quick sort  KRX</a:t>
            </a:r>
            <a:endParaRPr lang="ko-KR" altLang="en-US" dirty="0"/>
          </a:p>
        </p:txBody>
      </p:sp>
      <p:pic>
        <p:nvPicPr>
          <p:cNvPr id="4" name="내용 개체 틀 5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8E9EC7F8-0BB7-1998-CB28-CD5A594E0B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31375"/>
            <a:ext cx="7700010" cy="4135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038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F3742-31AB-3D58-BF02-B73D194C7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Bubble sort </a:t>
            </a:r>
            <a:r>
              <a:rPr lang="ko-KR" altLang="en-US" dirty="0"/>
              <a:t>시간 복잡도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D2F03FE-2232-240F-406E-EDA0B2C27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093502"/>
              </p:ext>
            </p:extLst>
          </p:nvPr>
        </p:nvGraphicFramePr>
        <p:xfrm>
          <a:off x="1295400" y="2610612"/>
          <a:ext cx="9857712" cy="2341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428">
                  <a:extLst>
                    <a:ext uri="{9D8B030D-6E8A-4147-A177-3AD203B41FA5}">
                      <a16:colId xmlns:a16="http://schemas.microsoft.com/office/drawing/2014/main" val="4167245949"/>
                    </a:ext>
                  </a:extLst>
                </a:gridCol>
                <a:gridCol w="2464428">
                  <a:extLst>
                    <a:ext uri="{9D8B030D-6E8A-4147-A177-3AD203B41FA5}">
                      <a16:colId xmlns:a16="http://schemas.microsoft.com/office/drawing/2014/main" val="543045621"/>
                    </a:ext>
                  </a:extLst>
                </a:gridCol>
                <a:gridCol w="2464428">
                  <a:extLst>
                    <a:ext uri="{9D8B030D-6E8A-4147-A177-3AD203B41FA5}">
                      <a16:colId xmlns:a16="http://schemas.microsoft.com/office/drawing/2014/main" val="749350051"/>
                    </a:ext>
                  </a:extLst>
                </a:gridCol>
                <a:gridCol w="2464428">
                  <a:extLst>
                    <a:ext uri="{9D8B030D-6E8A-4147-A177-3AD203B41FA5}">
                      <a16:colId xmlns:a16="http://schemas.microsoft.com/office/drawing/2014/main" val="2232399037"/>
                    </a:ext>
                  </a:extLst>
                </a:gridCol>
              </a:tblGrid>
              <a:tr h="780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Algorithm</a:t>
                      </a:r>
                      <a:endParaRPr lang="ko-KR" altLang="en-US" sz="2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Time complexity</a:t>
                      </a:r>
                      <a:endParaRPr lang="ko-KR" altLang="en-US" sz="2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475468"/>
                  </a:ext>
                </a:extLst>
              </a:tr>
              <a:tr h="78038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Bubble sort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Best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Average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Worst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560693"/>
                  </a:ext>
                </a:extLst>
              </a:tr>
              <a:tr h="780389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Tim sort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O(n)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O(n^2)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O(n^2)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260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4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194539-0900-B200-DF5E-CEE255BA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Bubble sort VS Quick sort  NASDAQ</a:t>
            </a:r>
            <a:endParaRPr lang="ko-KR" altLang="en-US" dirty="0"/>
          </a:p>
        </p:txBody>
      </p:sp>
      <p:pic>
        <p:nvPicPr>
          <p:cNvPr id="5" name="내용 개체 틀 3" descr="텍스트, 그래프, 도표, 스크린샷이(가) 표시된 사진&#10;&#10;자동 생성된 설명">
            <a:extLst>
              <a:ext uri="{FF2B5EF4-FFF2-40B4-BE49-F238E27FC236}">
                <a16:creationId xmlns:a16="http://schemas.microsoft.com/office/drawing/2014/main" id="{91B7FE1A-6B10-8717-5E14-3AEDF9A87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6560" y="1863091"/>
            <a:ext cx="8438677" cy="405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159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42A4B-9A38-8AD5-0418-60A573D03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Quick sort</a:t>
            </a:r>
            <a:r>
              <a:rPr lang="ko-KR" altLang="en-US" dirty="0"/>
              <a:t> 분포도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71FC4B-3062-E587-FA12-C6C76DADEAAD}"/>
              </a:ext>
            </a:extLst>
          </p:cNvPr>
          <p:cNvSpPr txBox="1"/>
          <p:nvPr/>
        </p:nvSpPr>
        <p:spPr>
          <a:xfrm>
            <a:off x="1013463" y="5556632"/>
            <a:ext cx="4241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KRX </a:t>
            </a:r>
            <a:r>
              <a:rPr lang="ko-KR" altLang="en-US" dirty="0"/>
              <a:t>사이즈 </a:t>
            </a:r>
            <a:r>
              <a:rPr lang="en-US" altLang="ko-KR" dirty="0"/>
              <a:t>1000</a:t>
            </a:r>
            <a:r>
              <a:rPr lang="ko-KR" altLang="en-US" dirty="0"/>
              <a:t>개 고정</a:t>
            </a:r>
            <a:endParaRPr lang="en-US" altLang="ko-KR" dirty="0"/>
          </a:p>
          <a:p>
            <a:r>
              <a:rPr lang="ko-KR" altLang="en-US" sz="1800" dirty="0"/>
              <a:t>평균시간</a:t>
            </a:r>
            <a:r>
              <a:rPr lang="en-US" altLang="ko-KR" sz="1800" dirty="0"/>
              <a:t>-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0.0030060745716094972</a:t>
            </a:r>
            <a:endParaRPr lang="en-US" altLang="ko-KR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590CA-0D85-24A3-0375-C26F9B44AD49}"/>
              </a:ext>
            </a:extLst>
          </p:cNvPr>
          <p:cNvSpPr txBox="1"/>
          <p:nvPr/>
        </p:nvSpPr>
        <p:spPr>
          <a:xfrm>
            <a:off x="7334536" y="5556633"/>
            <a:ext cx="4241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NASDAQ </a:t>
            </a:r>
            <a:r>
              <a:rPr lang="ko-KR" altLang="en-US" dirty="0"/>
              <a:t>사이즈 </a:t>
            </a:r>
            <a:r>
              <a:rPr lang="en-US" altLang="ko-KR" dirty="0"/>
              <a:t>1000</a:t>
            </a:r>
            <a:r>
              <a:rPr lang="ko-KR" altLang="en-US" dirty="0"/>
              <a:t>개 고정</a:t>
            </a:r>
            <a:endParaRPr lang="en-US" altLang="ko-KR" dirty="0"/>
          </a:p>
          <a:p>
            <a:r>
              <a:rPr lang="ko-KR" altLang="en-US" sz="1800" dirty="0"/>
              <a:t>평균시간</a:t>
            </a:r>
            <a:r>
              <a:rPr lang="en-US" altLang="ko-KR" sz="1800" dirty="0"/>
              <a:t>-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0.0037472602128982542</a:t>
            </a:r>
            <a:endParaRPr lang="en-US" altLang="ko-KR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D88B8-0D4E-4843-6C28-F0D7EAAF4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525" y="1844040"/>
            <a:ext cx="5464326" cy="364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92B350A-D9C6-A860-648B-35D0DF60F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0" y="1844040"/>
            <a:ext cx="5841725" cy="364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1DC3C6-BD1F-722B-FF4B-6E0C25652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090" y="1568339"/>
            <a:ext cx="731540" cy="48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6CEEB-9A0E-52FE-0E01-365C6CC8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Quick sort NASDAQ VS KRX</a:t>
            </a:r>
            <a:endParaRPr lang="ko-KR" altLang="en-US" dirty="0"/>
          </a:p>
        </p:txBody>
      </p:sp>
      <p:pic>
        <p:nvPicPr>
          <p:cNvPr id="4" name="내용 개체 틀 4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980F06FD-2D11-544E-DCC8-C947AAA2F2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68" y="1846307"/>
            <a:ext cx="6621946" cy="401542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5A041F9-0171-2DE7-2330-B79F96E2C53F}"/>
              </a:ext>
            </a:extLst>
          </p:cNvPr>
          <p:cNvSpPr/>
          <p:nvPr/>
        </p:nvSpPr>
        <p:spPr>
          <a:xfrm>
            <a:off x="7585356" y="1913354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/>
              <a:t>KRX </a:t>
            </a:r>
            <a:r>
              <a:rPr lang="ko-KR" altLang="en-US" sz="2400" dirty="0"/>
              <a:t>경우 </a:t>
            </a:r>
            <a:endParaRPr lang="en-US" altLang="ko-KR" sz="2400" dirty="0"/>
          </a:p>
          <a:p>
            <a:r>
              <a:rPr lang="ko-KR" altLang="en-US" sz="2400" dirty="0"/>
              <a:t>숫자 </a:t>
            </a:r>
            <a:r>
              <a:rPr lang="en-US" altLang="ko-KR" sz="2400" dirty="0"/>
              <a:t>6</a:t>
            </a:r>
            <a:r>
              <a:rPr lang="ko-KR" altLang="en-US" sz="2400" dirty="0"/>
              <a:t>개를</a:t>
            </a:r>
            <a:r>
              <a:rPr lang="en-US" altLang="ko-KR" sz="2400" dirty="0"/>
              <a:t> </a:t>
            </a:r>
            <a:r>
              <a:rPr lang="ko-KR" altLang="en-US" sz="2400" dirty="0"/>
              <a:t>정렬하는 시간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NASDAQ</a:t>
            </a:r>
          </a:p>
          <a:p>
            <a:r>
              <a:rPr lang="ko-KR" altLang="en-US" sz="2400" dirty="0"/>
              <a:t>알파벳 </a:t>
            </a:r>
            <a:r>
              <a:rPr lang="en-US" altLang="ko-KR" sz="2400" dirty="0"/>
              <a:t>4~5</a:t>
            </a:r>
            <a:r>
              <a:rPr lang="ko-KR" altLang="en-US" sz="2400" dirty="0"/>
              <a:t>개를 정렬하는 시간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저희 조의 예상 </a:t>
            </a:r>
            <a:endParaRPr lang="en-US" altLang="ko-KR" sz="2400" dirty="0"/>
          </a:p>
          <a:p>
            <a:r>
              <a:rPr lang="en-US" altLang="ko-KR" sz="2400" dirty="0"/>
              <a:t>NASDAQ</a:t>
            </a:r>
            <a:r>
              <a:rPr lang="ko-KR" altLang="en-US" sz="2400" dirty="0"/>
              <a:t>의 정렬시간이 더 빠를 것이다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실제 실험 결과</a:t>
            </a:r>
            <a:endParaRPr lang="en-US" altLang="ko-KR" sz="2400" dirty="0"/>
          </a:p>
          <a:p>
            <a:r>
              <a:rPr lang="en-US" altLang="ko-KR" sz="2400" dirty="0"/>
              <a:t>KRX</a:t>
            </a:r>
            <a:r>
              <a:rPr lang="ko-KR" altLang="en-US" sz="2400" dirty="0"/>
              <a:t>가 더 빠른 결과가 나옴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011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A41109-6D45-66A7-5175-54A7A0A4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Quick</a:t>
            </a:r>
            <a:r>
              <a:rPr lang="ko-KR" altLang="en-US" dirty="0"/>
              <a:t> </a:t>
            </a:r>
            <a:r>
              <a:rPr lang="en-US" altLang="ko-KR" dirty="0"/>
              <a:t>sort</a:t>
            </a:r>
            <a:r>
              <a:rPr lang="ko-KR" altLang="en-US" dirty="0"/>
              <a:t>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64EF8-42DD-ACE1-09D0-62F83AD4A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rgbClr val="00B0F0"/>
                </a:solidFill>
              </a:rPr>
              <a:t>장점 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속도가 빠르다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2.  Bubble sort </a:t>
            </a:r>
            <a:r>
              <a:rPr lang="ko-KR" altLang="en-US" dirty="0"/>
              <a:t>에 비해 사용하는 메모리 공간이 적다</a:t>
            </a:r>
            <a:r>
              <a:rPr lang="en-US" altLang="ko-KR" dirty="0"/>
              <a:t>.  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단점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dirty="0"/>
              <a:t>정렬된 리스트의 경우 수행시간이 오래 걸린다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69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DEE6F-68D6-618C-3AE5-4F17F885D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최악의 경우 개선방안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44C61-5368-4E12-0331-0269EEEB3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랜덤 기준점</a:t>
            </a:r>
            <a:r>
              <a:rPr lang="en-US" altLang="ko-KR" dirty="0"/>
              <a:t>(Pivot)</a:t>
            </a:r>
            <a:r>
              <a:rPr lang="ko-KR" altLang="en-US" dirty="0"/>
              <a:t> 선택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dirty="0"/>
              <a:t>=&gt; </a:t>
            </a:r>
            <a:r>
              <a:rPr lang="ko-KR" altLang="en-US" dirty="0"/>
              <a:t>최악의 경우가 나올 확률이 매우 낮아짐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Median Of Three Pivot</a:t>
            </a:r>
          </a:p>
          <a:p>
            <a:pPr marL="0" indent="0">
              <a:buNone/>
            </a:pPr>
            <a:r>
              <a:rPr lang="en-US" altLang="ko-KR" dirty="0"/>
              <a:t>Pivot</a:t>
            </a:r>
            <a:r>
              <a:rPr lang="ko-KR" altLang="en-US" dirty="0"/>
              <a:t> 선택할 때 </a:t>
            </a:r>
            <a:r>
              <a:rPr lang="en-US" altLang="ko-KR" dirty="0"/>
              <a:t>3</a:t>
            </a:r>
            <a:r>
              <a:rPr lang="ko-KR" altLang="en-US" dirty="0"/>
              <a:t>개의 원소를 후보로 두고 그 중 중간 값을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Pivot</a:t>
            </a:r>
            <a:r>
              <a:rPr lang="ko-KR" altLang="en-US" dirty="0"/>
              <a:t>으로 설정 </a:t>
            </a:r>
            <a:r>
              <a:rPr lang="en-US" altLang="ko-KR" dirty="0"/>
              <a:t>=&gt; </a:t>
            </a:r>
            <a:r>
              <a:rPr lang="ko-KR" altLang="en-US" dirty="0"/>
              <a:t>최악의 경우는 반드시 피함  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38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6EC0B-FFAB-BCB8-9CD2-1DAE6C84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소개한 </a:t>
            </a:r>
            <a:r>
              <a:rPr lang="en-US" altLang="ko-KR" dirty="0"/>
              <a:t>3</a:t>
            </a:r>
            <a:r>
              <a:rPr lang="ko-KR" altLang="en-US" dirty="0"/>
              <a:t>개의 정렬 시간 복잡도 비교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BB4F8C-1F0A-1F76-8B8F-5B021A7AD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6489" y="1981201"/>
            <a:ext cx="5281389" cy="3809999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X</a:t>
            </a:r>
            <a:r>
              <a:rPr lang="ko-KR" altLang="en-US" sz="1800" dirty="0"/>
              <a:t>축은 시행횟수</a:t>
            </a:r>
            <a:r>
              <a:rPr lang="en-US" altLang="ko-KR" sz="1800" dirty="0"/>
              <a:t>, y</a:t>
            </a:r>
            <a:r>
              <a:rPr lang="ko-KR" altLang="en-US" sz="1800" dirty="0"/>
              <a:t>축은 </a:t>
            </a:r>
            <a:r>
              <a:rPr lang="ko-KR" altLang="en-US" sz="1800" dirty="0" err="1"/>
              <a:t>시간복잡도인</a:t>
            </a:r>
            <a:r>
              <a:rPr lang="ko-KR" altLang="en-US" sz="1800" dirty="0"/>
              <a:t> 그래프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시행횟수를 고정했을 때</a:t>
            </a:r>
            <a:r>
              <a:rPr lang="en-US" altLang="ko-KR" sz="1800" dirty="0"/>
              <a:t>, </a:t>
            </a:r>
            <a:r>
              <a:rPr lang="ko-KR" altLang="en-US" sz="1800" dirty="0"/>
              <a:t>각 정렬들의 </a:t>
            </a:r>
            <a:r>
              <a:rPr lang="ko-KR" altLang="en-US" sz="1800" dirty="0" err="1"/>
              <a:t>시간복잡도를</a:t>
            </a:r>
            <a:r>
              <a:rPr lang="ko-KR" altLang="en-US" sz="1800" dirty="0"/>
              <a:t> 나타낸 그래프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평균적으로 </a:t>
            </a:r>
            <a:r>
              <a:rPr lang="ko-KR" altLang="en-US" sz="1800" dirty="0" err="1"/>
              <a:t>퀵</a:t>
            </a:r>
            <a:r>
              <a:rPr lang="en-US" altLang="ko-KR" sz="1800" dirty="0"/>
              <a:t>, </a:t>
            </a:r>
            <a:r>
              <a:rPr lang="ko-KR" altLang="en-US" sz="1800" dirty="0"/>
              <a:t>기수</a:t>
            </a:r>
            <a:r>
              <a:rPr lang="en-US" altLang="ko-KR" sz="1800" dirty="0"/>
              <a:t>, </a:t>
            </a:r>
            <a:r>
              <a:rPr lang="ko-KR" altLang="en-US" sz="1800" dirty="0"/>
              <a:t>팀 소트 순으로 빠른 것을 알 수 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endParaRPr lang="ko-KR" altLang="en-US" sz="18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47E97F5-B41A-C8CE-7735-DE47EE771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60" y="1823057"/>
            <a:ext cx="4877752" cy="37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2E38D6-B3F7-B1D1-30ED-B9FC9FE1B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68" y="1581795"/>
            <a:ext cx="719300" cy="4795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F55753-B0F3-99B9-0F57-7F283715B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213" y="5043328"/>
            <a:ext cx="1791736" cy="1701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6963BD-A8D0-7920-664D-312453542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570" y="5025997"/>
            <a:ext cx="1791736" cy="1701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595356-35C1-33DC-B9C3-C53EF862E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402" y="5025997"/>
            <a:ext cx="1791736" cy="1701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B9C4BD-3F77-71DF-2731-8EE33EAAC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190" y="4940945"/>
            <a:ext cx="3982948" cy="37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4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1C29A-4262-027A-F6D5-FD18F7524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소개한 </a:t>
            </a:r>
            <a:r>
              <a:rPr lang="en-US" altLang="ko-KR" dirty="0"/>
              <a:t>3</a:t>
            </a:r>
            <a:r>
              <a:rPr lang="ko-KR" altLang="en-US" dirty="0"/>
              <a:t>개의 정렬 시간 복잡도 비교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E82A5B-8785-849D-CC45-F4F27B5FE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900" y="2137410"/>
            <a:ext cx="4800600" cy="3653790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사이즈를 </a:t>
            </a:r>
            <a:r>
              <a:rPr lang="en-US" altLang="ko-KR" sz="1800" dirty="0"/>
              <a:t>x</a:t>
            </a:r>
            <a:r>
              <a:rPr lang="ko-KR" altLang="en-US" sz="1800" dirty="0"/>
              <a:t>축</a:t>
            </a:r>
            <a:r>
              <a:rPr lang="en-US" altLang="ko-KR" sz="1800" dirty="0"/>
              <a:t>, </a:t>
            </a:r>
            <a:r>
              <a:rPr lang="ko-KR" altLang="en-US" sz="1800" dirty="0"/>
              <a:t>시간 복잡도를 </a:t>
            </a:r>
            <a:r>
              <a:rPr lang="en-US" altLang="ko-KR" sz="1800" dirty="0"/>
              <a:t>y</a:t>
            </a:r>
            <a:r>
              <a:rPr lang="ko-KR" altLang="en-US" sz="1800" dirty="0"/>
              <a:t>로 한 그래프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사이즈가 커질 때 각 정렬들의 시간 복잡도를 비교한 그래프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사이즈가 올라가도 </a:t>
            </a:r>
            <a:r>
              <a:rPr lang="ko-KR" altLang="en-US" sz="1800" dirty="0" err="1"/>
              <a:t>퀵</a:t>
            </a:r>
            <a:r>
              <a:rPr lang="en-US" altLang="ko-KR" sz="1800" dirty="0"/>
              <a:t>, </a:t>
            </a:r>
            <a:r>
              <a:rPr lang="ko-KR" altLang="en-US" sz="1800" dirty="0"/>
              <a:t>기수</a:t>
            </a:r>
            <a:r>
              <a:rPr lang="en-US" altLang="ko-KR" sz="1800" dirty="0"/>
              <a:t>, </a:t>
            </a:r>
            <a:r>
              <a:rPr lang="ko-KR" altLang="en-US" sz="1800" dirty="0"/>
              <a:t>팀 정렬 순으로 빠른 것을 관찰할 수 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endParaRPr lang="ko-KR" altLang="en-US" sz="1800" dirty="0"/>
          </a:p>
        </p:txBody>
      </p:sp>
      <p:pic>
        <p:nvPicPr>
          <p:cNvPr id="4" name="그림 3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6C7B3403-CBB7-E45D-A259-A7BFC8237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137410"/>
            <a:ext cx="4956810" cy="33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53213" y="1167176"/>
            <a:ext cx="9604310" cy="3383280"/>
          </a:xfrm>
        </p:spPr>
        <p:txBody>
          <a:bodyPr rtlCol="0"/>
          <a:lstStyle/>
          <a:p>
            <a:pPr rtl="0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Picture 6" descr="참치 - 무료 동물개 아이콘">
            <a:extLst>
              <a:ext uri="{FF2B5EF4-FFF2-40B4-BE49-F238E27FC236}">
                <a16:creationId xmlns:a16="http://schemas.microsoft.com/office/drawing/2014/main" id="{C43E42C0-7719-8F16-1832-DBA045A20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642" y="138436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67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7C89F-A9A0-F111-C363-24055F6BB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95607"/>
            <a:ext cx="9601200" cy="1142385"/>
          </a:xfrm>
        </p:spPr>
        <p:txBody>
          <a:bodyPr>
            <a:normAutofit/>
          </a:bodyPr>
          <a:lstStyle/>
          <a:p>
            <a:r>
              <a:rPr lang="ko-KR" altLang="en-US" dirty="0"/>
              <a:t>실험적 근거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5C663B-DA82-BC0D-BD5F-5DC4EE4D3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470" y="1965960"/>
            <a:ext cx="7244622" cy="385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0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7638B-06A8-1445-0118-BA6B5028F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표본의 크기에 따른 </a:t>
            </a:r>
            <a:r>
              <a:rPr lang="ko-KR" altLang="en-US" dirty="0" err="1"/>
              <a:t>시간복잡도</a:t>
            </a:r>
            <a:r>
              <a:rPr lang="ko-KR" altLang="en-US" dirty="0"/>
              <a:t> 변화 그래프</a:t>
            </a:r>
          </a:p>
        </p:txBody>
      </p:sp>
      <p:pic>
        <p:nvPicPr>
          <p:cNvPr id="4" name="내용 개체 틀 3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35348ECD-E444-7CB4-309B-E971ED199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1" y="1958942"/>
            <a:ext cx="7367338" cy="3920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008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91C1D284-D09A-8B98-8B9B-DAB3ABFF6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585" y="1433767"/>
            <a:ext cx="8225890" cy="39904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6F5CCE-D4DE-EC3D-3F2E-B3C75A8BF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5634188"/>
            <a:ext cx="9601200" cy="750570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2000" dirty="0"/>
              <a:t>최악의 경우 </a:t>
            </a:r>
            <a:r>
              <a:rPr lang="en-US" altLang="ko-KR" sz="2000" dirty="0"/>
              <a:t>0.2</a:t>
            </a:r>
            <a:r>
              <a:rPr lang="ko-KR" altLang="en-US" sz="2000" dirty="0"/>
              <a:t>이상으로 두 배 가량 차이나 성능이 저하되는 모습이 보인다</a:t>
            </a:r>
            <a:r>
              <a:rPr lang="en-US" altLang="ko-KR" sz="2000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04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다이아몬드 눈금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다이아몬드 눈금 프레젠테이션(와이드스크린)</Template>
  <TotalTime>492</TotalTime>
  <Words>1404</Words>
  <Application>Microsoft Office PowerPoint</Application>
  <PresentationFormat>와이드스크린</PresentationFormat>
  <Paragraphs>380</Paragraphs>
  <Slides>67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4" baseType="lpstr">
      <vt:lpstr>AppleSDGothicNeo</vt:lpstr>
      <vt:lpstr>Avenir</vt:lpstr>
      <vt:lpstr>Spoqa Han Sans</vt:lpstr>
      <vt:lpstr>맑은 고딕</vt:lpstr>
      <vt:lpstr>Arial</vt:lpstr>
      <vt:lpstr>Courier New</vt:lpstr>
      <vt:lpstr>다이아몬드 눈금 16x9</vt:lpstr>
      <vt:lpstr>사조참치</vt:lpstr>
      <vt:lpstr>-사전 공지-</vt:lpstr>
      <vt:lpstr>PowerPoint 프레젠테이션</vt:lpstr>
      <vt:lpstr>PowerPoint 프레젠테이션</vt:lpstr>
      <vt:lpstr>Bubble Sort</vt:lpstr>
      <vt:lpstr>Bubble sort 시간 복잡도</vt:lpstr>
      <vt:lpstr>실험적 근거</vt:lpstr>
      <vt:lpstr>표본의 크기에 따른 시간복잡도 변화 그래프</vt:lpstr>
      <vt:lpstr>PowerPoint 프레젠테이션</vt:lpstr>
      <vt:lpstr>PowerPoint 프레젠테이션</vt:lpstr>
      <vt:lpstr>Tim sort</vt:lpstr>
      <vt:lpstr>Tim sort 아이디어</vt:lpstr>
      <vt:lpstr>Merge sort</vt:lpstr>
      <vt:lpstr>Tim sort</vt:lpstr>
      <vt:lpstr>시간 복잡도가 N제곱인 삽입정렬을 사용하는 이유?</vt:lpstr>
      <vt:lpstr>PowerPoint 프레젠테이션</vt:lpstr>
      <vt:lpstr>Tim sort 원리</vt:lpstr>
      <vt:lpstr>Tim sort 특징</vt:lpstr>
      <vt:lpstr>Tim sort code</vt:lpstr>
      <vt:lpstr>Tim sort  분포도</vt:lpstr>
      <vt:lpstr>파이썬 내장된 .sort() vs Tim sort</vt:lpstr>
      <vt:lpstr>팀 소트 최적화 방안</vt:lpstr>
      <vt:lpstr>팀 소트 최적화 방안</vt:lpstr>
      <vt:lpstr>팀 소트 최적화 방안</vt:lpstr>
      <vt:lpstr>Bubble sort  VS  Tim sort KRX</vt:lpstr>
      <vt:lpstr>Bubble sort  VS  Tim sort  NASDAQ</vt:lpstr>
      <vt:lpstr>Bubble sort  VS  Tim sort in size change</vt:lpstr>
      <vt:lpstr>Tim sort 장단점</vt:lpstr>
      <vt:lpstr>Radix sort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Quick sort</vt:lpstr>
      <vt:lpstr>Quick sort 원리</vt:lpstr>
      <vt:lpstr>Quick sort 원리</vt:lpstr>
      <vt:lpstr>Quick sort 원리</vt:lpstr>
      <vt:lpstr>Quick sort 원리</vt:lpstr>
      <vt:lpstr>Quick sort 원리</vt:lpstr>
      <vt:lpstr>Quick sort 원리</vt:lpstr>
      <vt:lpstr>Quick sort 원리</vt:lpstr>
      <vt:lpstr>Bubble sort 시간 복잡도</vt:lpstr>
      <vt:lpstr>Quick sort의 시간 복잡도 (최선의 경우)</vt:lpstr>
      <vt:lpstr>Quick sort의 시간 복잡도 (최악의 경우)</vt:lpstr>
      <vt:lpstr>Quick sort가 더 빠른 이유 – locality</vt:lpstr>
      <vt:lpstr>Quick sort가 더 빠른 이유 – locality</vt:lpstr>
      <vt:lpstr>실험적 근거</vt:lpstr>
      <vt:lpstr>표본의 크기에 따른 시간 변화량</vt:lpstr>
      <vt:lpstr>Bubble sort VS Quick sort  KRX</vt:lpstr>
      <vt:lpstr>Bubble sort VS Quick sort  KRX</vt:lpstr>
      <vt:lpstr>Bubble sort VS Quick sort  NASDAQ</vt:lpstr>
      <vt:lpstr>Quick sort 분포도 </vt:lpstr>
      <vt:lpstr>Quick sort NASDAQ VS KRX</vt:lpstr>
      <vt:lpstr>Quick sort 특징</vt:lpstr>
      <vt:lpstr>최악의 경우 개선방안</vt:lpstr>
      <vt:lpstr>소개한 3개의 정렬 시간 복잡도 비교 </vt:lpstr>
      <vt:lpstr>소개한 3개의 정렬 시간 복잡도 비교 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사조참치</dc:title>
  <dc:creator>이 하영</dc:creator>
  <cp:lastModifiedBy>태원 윤</cp:lastModifiedBy>
  <cp:revision>47</cp:revision>
  <dcterms:created xsi:type="dcterms:W3CDTF">2023-11-18T17:34:46Z</dcterms:created>
  <dcterms:modified xsi:type="dcterms:W3CDTF">2023-11-20T05:46:01Z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